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7"/>
  </p:notesMasterIdLst>
  <p:sldIdLst>
    <p:sldId id="379" r:id="rId2"/>
    <p:sldId id="373" r:id="rId3"/>
    <p:sldId id="375" r:id="rId4"/>
    <p:sldId id="364" r:id="rId5"/>
    <p:sldId id="365" r:id="rId6"/>
    <p:sldId id="376" r:id="rId7"/>
    <p:sldId id="366" r:id="rId8"/>
    <p:sldId id="377" r:id="rId9"/>
    <p:sldId id="258" r:id="rId10"/>
    <p:sldId id="384" r:id="rId11"/>
    <p:sldId id="298" r:id="rId12"/>
    <p:sldId id="387" r:id="rId13"/>
    <p:sldId id="388" r:id="rId14"/>
    <p:sldId id="261" r:id="rId15"/>
    <p:sldId id="259" r:id="rId16"/>
    <p:sldId id="433" r:id="rId17"/>
    <p:sldId id="434" r:id="rId18"/>
    <p:sldId id="435" r:id="rId19"/>
    <p:sldId id="437" r:id="rId20"/>
    <p:sldId id="284" r:id="rId21"/>
    <p:sldId id="285" r:id="rId22"/>
    <p:sldId id="290" r:id="rId23"/>
    <p:sldId id="361" r:id="rId24"/>
    <p:sldId id="362" r:id="rId25"/>
    <p:sldId id="286" r:id="rId26"/>
    <p:sldId id="438" r:id="rId27"/>
    <p:sldId id="288" r:id="rId28"/>
    <p:sldId id="274" r:id="rId29"/>
    <p:sldId id="289" r:id="rId30"/>
    <p:sldId id="357" r:id="rId31"/>
    <p:sldId id="292" r:id="rId32"/>
    <p:sldId id="275" r:id="rId33"/>
    <p:sldId id="294" r:id="rId34"/>
    <p:sldId id="295" r:id="rId35"/>
    <p:sldId id="293" r:id="rId36"/>
    <p:sldId id="359" r:id="rId37"/>
    <p:sldId id="371" r:id="rId38"/>
    <p:sldId id="383" r:id="rId39"/>
    <p:sldId id="296" r:id="rId40"/>
    <p:sldId id="358" r:id="rId41"/>
    <p:sldId id="320" r:id="rId42"/>
    <p:sldId id="325" r:id="rId43"/>
    <p:sldId id="326" r:id="rId44"/>
    <p:sldId id="262" r:id="rId45"/>
    <p:sldId id="263" r:id="rId46"/>
    <p:sldId id="264" r:id="rId47"/>
    <p:sldId id="334" r:id="rId48"/>
    <p:sldId id="335" r:id="rId49"/>
    <p:sldId id="322" r:id="rId50"/>
    <p:sldId id="368" r:id="rId51"/>
    <p:sldId id="354" r:id="rId52"/>
    <p:sldId id="363" r:id="rId53"/>
    <p:sldId id="380" r:id="rId54"/>
    <p:sldId id="324" r:id="rId55"/>
    <p:sldId id="327" r:id="rId56"/>
    <p:sldId id="328" r:id="rId57"/>
    <p:sldId id="329" r:id="rId58"/>
    <p:sldId id="318" r:id="rId59"/>
    <p:sldId id="319" r:id="rId60"/>
    <p:sldId id="308" r:id="rId61"/>
    <p:sldId id="309" r:id="rId62"/>
    <p:sldId id="310" r:id="rId63"/>
    <p:sldId id="311" r:id="rId64"/>
    <p:sldId id="312" r:id="rId65"/>
    <p:sldId id="313" r:id="rId66"/>
    <p:sldId id="314" r:id="rId67"/>
    <p:sldId id="315" r:id="rId68"/>
    <p:sldId id="276" r:id="rId69"/>
    <p:sldId id="382" r:id="rId70"/>
    <p:sldId id="353" r:id="rId71"/>
    <p:sldId id="333" r:id="rId72"/>
    <p:sldId id="337" r:id="rId73"/>
    <p:sldId id="338" r:id="rId74"/>
    <p:sldId id="339" r:id="rId75"/>
    <p:sldId id="340" r:id="rId76"/>
    <p:sldId id="341" r:id="rId77"/>
    <p:sldId id="342" r:id="rId78"/>
    <p:sldId id="343" r:id="rId79"/>
    <p:sldId id="344" r:id="rId80"/>
    <p:sldId id="345" r:id="rId81"/>
    <p:sldId id="347" r:id="rId82"/>
    <p:sldId id="348" r:id="rId83"/>
    <p:sldId id="349" r:id="rId84"/>
    <p:sldId id="350" r:id="rId85"/>
    <p:sldId id="352" r:id="rId86"/>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8" autoAdjust="0"/>
    <p:restoredTop sz="64083" autoAdjust="0"/>
  </p:normalViewPr>
  <p:slideViewPr>
    <p:cSldViewPr>
      <p:cViewPr>
        <p:scale>
          <a:sx n="67" d="100"/>
          <a:sy n="67" d="100"/>
        </p:scale>
        <p:origin x="2196" y="19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32" tIns="45716" rIns="91432" bIns="45716"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32" tIns="45716" rIns="91432" bIns="45716" rtlCol="0"/>
          <a:lstStyle>
            <a:lvl1pPr algn="r">
              <a:defRPr sz="1200"/>
            </a:lvl1pPr>
          </a:lstStyle>
          <a:p>
            <a:fld id="{99CEAB86-5FEE-40CF-B7A2-9218C284A1D8}" type="datetimeFigureOut">
              <a:rPr lang="en-US" smtClean="0"/>
              <a:pPr/>
              <a:t>1/10/2021</a:t>
            </a:fld>
            <a:endParaRPr lang="en-US"/>
          </a:p>
        </p:txBody>
      </p:sp>
      <p:sp>
        <p:nvSpPr>
          <p:cNvPr id="4" name="Slide Image Placeholder 3"/>
          <p:cNvSpPr>
            <a:spLocks noGrp="1" noRot="1" noChangeAspect="1"/>
          </p:cNvSpPr>
          <p:nvPr>
            <p:ph type="sldImg" idx="2"/>
          </p:nvPr>
        </p:nvSpPr>
        <p:spPr>
          <a:xfrm>
            <a:off x="331788" y="696913"/>
            <a:ext cx="6196012" cy="3486150"/>
          </a:xfrm>
          <a:prstGeom prst="rect">
            <a:avLst/>
          </a:prstGeom>
          <a:noFill/>
          <a:ln w="12700">
            <a:solidFill>
              <a:prstClr val="black"/>
            </a:solidFill>
          </a:ln>
        </p:spPr>
        <p:txBody>
          <a:bodyPr vert="horz" lIns="91432" tIns="45716" rIns="91432" bIns="45716"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32" tIns="45716" rIns="91432" bIns="4571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32" tIns="45716" rIns="91432" bIns="45716"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32" tIns="45716" rIns="91432" bIns="45716" rtlCol="0" anchor="b"/>
          <a:lstStyle>
            <a:lvl1pPr algn="r">
              <a:defRPr sz="1200"/>
            </a:lvl1pPr>
          </a:lstStyle>
          <a:p>
            <a:fld id="{376EB63F-EADB-439F-9219-7451A1F5B5F2}" type="slidenum">
              <a:rPr lang="en-US" smtClean="0"/>
              <a:pPr/>
              <a:t>‹#›</a:t>
            </a:fld>
            <a:endParaRPr lang="en-US"/>
          </a:p>
        </p:txBody>
      </p:sp>
    </p:spTree>
    <p:extLst>
      <p:ext uri="{BB962C8B-B14F-4D97-AF65-F5344CB8AC3E}">
        <p14:creationId xmlns:p14="http://schemas.microsoft.com/office/powerpoint/2010/main" val="1494321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1</a:t>
            </a:fld>
            <a:endParaRPr lang="en-US"/>
          </a:p>
        </p:txBody>
      </p:sp>
    </p:spTree>
    <p:extLst>
      <p:ext uri="{BB962C8B-B14F-4D97-AF65-F5344CB8AC3E}">
        <p14:creationId xmlns:p14="http://schemas.microsoft.com/office/powerpoint/2010/main" val="2586853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10</a:t>
            </a:fld>
            <a:endParaRPr lang="en-US"/>
          </a:p>
        </p:txBody>
      </p:sp>
    </p:spTree>
    <p:extLst>
      <p:ext uri="{BB962C8B-B14F-4D97-AF65-F5344CB8AC3E}">
        <p14:creationId xmlns:p14="http://schemas.microsoft.com/office/powerpoint/2010/main" val="3856163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11</a:t>
            </a:fld>
            <a:endParaRPr lang="en-US"/>
          </a:p>
        </p:txBody>
      </p:sp>
    </p:spTree>
    <p:extLst>
      <p:ext uri="{BB962C8B-B14F-4D97-AF65-F5344CB8AC3E}">
        <p14:creationId xmlns:p14="http://schemas.microsoft.com/office/powerpoint/2010/main" val="722265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12</a:t>
            </a:fld>
            <a:endParaRPr lang="en-US"/>
          </a:p>
        </p:txBody>
      </p:sp>
    </p:spTree>
    <p:extLst>
      <p:ext uri="{BB962C8B-B14F-4D97-AF65-F5344CB8AC3E}">
        <p14:creationId xmlns:p14="http://schemas.microsoft.com/office/powerpoint/2010/main" val="3494140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13</a:t>
            </a:fld>
            <a:endParaRPr lang="en-US"/>
          </a:p>
        </p:txBody>
      </p:sp>
    </p:spTree>
    <p:extLst>
      <p:ext uri="{BB962C8B-B14F-4D97-AF65-F5344CB8AC3E}">
        <p14:creationId xmlns:p14="http://schemas.microsoft.com/office/powerpoint/2010/main" val="179618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14</a:t>
            </a:fld>
            <a:endParaRPr lang="en-US"/>
          </a:p>
        </p:txBody>
      </p:sp>
    </p:spTree>
    <p:extLst>
      <p:ext uri="{BB962C8B-B14F-4D97-AF65-F5344CB8AC3E}">
        <p14:creationId xmlns:p14="http://schemas.microsoft.com/office/powerpoint/2010/main" val="848920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15</a:t>
            </a:fld>
            <a:endParaRPr lang="en-US"/>
          </a:p>
        </p:txBody>
      </p:sp>
    </p:spTree>
    <p:extLst>
      <p:ext uri="{BB962C8B-B14F-4D97-AF65-F5344CB8AC3E}">
        <p14:creationId xmlns:p14="http://schemas.microsoft.com/office/powerpoint/2010/main" val="369195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16</a:t>
            </a:fld>
            <a:endParaRPr lang="en-US"/>
          </a:p>
        </p:txBody>
      </p:sp>
    </p:spTree>
    <p:extLst>
      <p:ext uri="{BB962C8B-B14F-4D97-AF65-F5344CB8AC3E}">
        <p14:creationId xmlns:p14="http://schemas.microsoft.com/office/powerpoint/2010/main" val="2633812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17</a:t>
            </a:fld>
            <a:endParaRPr lang="en-US"/>
          </a:p>
        </p:txBody>
      </p:sp>
    </p:spTree>
    <p:extLst>
      <p:ext uri="{BB962C8B-B14F-4D97-AF65-F5344CB8AC3E}">
        <p14:creationId xmlns:p14="http://schemas.microsoft.com/office/powerpoint/2010/main" val="2449774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18</a:t>
            </a:fld>
            <a:endParaRPr lang="en-US"/>
          </a:p>
        </p:txBody>
      </p:sp>
    </p:spTree>
    <p:extLst>
      <p:ext uri="{BB962C8B-B14F-4D97-AF65-F5344CB8AC3E}">
        <p14:creationId xmlns:p14="http://schemas.microsoft.com/office/powerpoint/2010/main" val="53317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2</a:t>
            </a:fld>
            <a:endParaRPr lang="en-US"/>
          </a:p>
        </p:txBody>
      </p:sp>
    </p:spTree>
    <p:extLst>
      <p:ext uri="{BB962C8B-B14F-4D97-AF65-F5344CB8AC3E}">
        <p14:creationId xmlns:p14="http://schemas.microsoft.com/office/powerpoint/2010/main" val="987277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21</a:t>
            </a:fld>
            <a:endParaRPr lang="en-US"/>
          </a:p>
        </p:txBody>
      </p:sp>
    </p:spTree>
    <p:extLst>
      <p:ext uri="{BB962C8B-B14F-4D97-AF65-F5344CB8AC3E}">
        <p14:creationId xmlns:p14="http://schemas.microsoft.com/office/powerpoint/2010/main" val="1128550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22</a:t>
            </a:fld>
            <a:endParaRPr lang="en-US"/>
          </a:p>
        </p:txBody>
      </p:sp>
    </p:spTree>
    <p:extLst>
      <p:ext uri="{BB962C8B-B14F-4D97-AF65-F5344CB8AC3E}">
        <p14:creationId xmlns:p14="http://schemas.microsoft.com/office/powerpoint/2010/main" val="185380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24</a:t>
            </a:fld>
            <a:endParaRPr lang="en-US"/>
          </a:p>
        </p:txBody>
      </p:sp>
    </p:spTree>
    <p:extLst>
      <p:ext uri="{BB962C8B-B14F-4D97-AF65-F5344CB8AC3E}">
        <p14:creationId xmlns:p14="http://schemas.microsoft.com/office/powerpoint/2010/main" val="1508424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25</a:t>
            </a:fld>
            <a:endParaRPr lang="en-US"/>
          </a:p>
        </p:txBody>
      </p:sp>
    </p:spTree>
    <p:extLst>
      <p:ext uri="{BB962C8B-B14F-4D97-AF65-F5344CB8AC3E}">
        <p14:creationId xmlns:p14="http://schemas.microsoft.com/office/powerpoint/2010/main" val="4053711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28</a:t>
            </a:fld>
            <a:endParaRPr lang="en-US"/>
          </a:p>
        </p:txBody>
      </p:sp>
    </p:spTree>
    <p:extLst>
      <p:ext uri="{BB962C8B-B14F-4D97-AF65-F5344CB8AC3E}">
        <p14:creationId xmlns:p14="http://schemas.microsoft.com/office/powerpoint/2010/main" val="2043994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29</a:t>
            </a:fld>
            <a:endParaRPr lang="en-US"/>
          </a:p>
        </p:txBody>
      </p:sp>
    </p:spTree>
    <p:extLst>
      <p:ext uri="{BB962C8B-B14F-4D97-AF65-F5344CB8AC3E}">
        <p14:creationId xmlns:p14="http://schemas.microsoft.com/office/powerpoint/2010/main" val="367340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30</a:t>
            </a:fld>
            <a:endParaRPr lang="en-US"/>
          </a:p>
        </p:txBody>
      </p:sp>
    </p:spTree>
    <p:extLst>
      <p:ext uri="{BB962C8B-B14F-4D97-AF65-F5344CB8AC3E}">
        <p14:creationId xmlns:p14="http://schemas.microsoft.com/office/powerpoint/2010/main" val="3155132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31</a:t>
            </a:fld>
            <a:endParaRPr lang="en-US"/>
          </a:p>
        </p:txBody>
      </p:sp>
    </p:spTree>
    <p:extLst>
      <p:ext uri="{BB962C8B-B14F-4D97-AF65-F5344CB8AC3E}">
        <p14:creationId xmlns:p14="http://schemas.microsoft.com/office/powerpoint/2010/main" val="2950230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3</a:t>
            </a:fld>
            <a:endParaRPr lang="en-US"/>
          </a:p>
        </p:txBody>
      </p:sp>
    </p:spTree>
    <p:extLst>
      <p:ext uri="{BB962C8B-B14F-4D97-AF65-F5344CB8AC3E}">
        <p14:creationId xmlns:p14="http://schemas.microsoft.com/office/powerpoint/2010/main" val="2752155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36</a:t>
            </a:fld>
            <a:endParaRPr lang="en-US"/>
          </a:p>
        </p:txBody>
      </p:sp>
    </p:spTree>
    <p:extLst>
      <p:ext uri="{BB962C8B-B14F-4D97-AF65-F5344CB8AC3E}">
        <p14:creationId xmlns:p14="http://schemas.microsoft.com/office/powerpoint/2010/main" val="849882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37</a:t>
            </a:fld>
            <a:endParaRPr lang="en-US"/>
          </a:p>
        </p:txBody>
      </p:sp>
    </p:spTree>
    <p:extLst>
      <p:ext uri="{BB962C8B-B14F-4D97-AF65-F5344CB8AC3E}">
        <p14:creationId xmlns:p14="http://schemas.microsoft.com/office/powerpoint/2010/main" val="341297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39</a:t>
            </a:fld>
            <a:endParaRPr lang="en-US"/>
          </a:p>
        </p:txBody>
      </p:sp>
    </p:spTree>
    <p:extLst>
      <p:ext uri="{BB962C8B-B14F-4D97-AF65-F5344CB8AC3E}">
        <p14:creationId xmlns:p14="http://schemas.microsoft.com/office/powerpoint/2010/main" val="2130976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40</a:t>
            </a:fld>
            <a:endParaRPr lang="en-US"/>
          </a:p>
        </p:txBody>
      </p:sp>
    </p:spTree>
    <p:extLst>
      <p:ext uri="{BB962C8B-B14F-4D97-AF65-F5344CB8AC3E}">
        <p14:creationId xmlns:p14="http://schemas.microsoft.com/office/powerpoint/2010/main" val="1937731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41</a:t>
            </a:fld>
            <a:endParaRPr lang="en-US"/>
          </a:p>
        </p:txBody>
      </p:sp>
    </p:spTree>
    <p:extLst>
      <p:ext uri="{BB962C8B-B14F-4D97-AF65-F5344CB8AC3E}">
        <p14:creationId xmlns:p14="http://schemas.microsoft.com/office/powerpoint/2010/main" val="1951636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4</a:t>
            </a:fld>
            <a:endParaRPr lang="en-US"/>
          </a:p>
        </p:txBody>
      </p:sp>
    </p:spTree>
    <p:extLst>
      <p:ext uri="{BB962C8B-B14F-4D97-AF65-F5344CB8AC3E}">
        <p14:creationId xmlns:p14="http://schemas.microsoft.com/office/powerpoint/2010/main" val="191095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43</a:t>
            </a:fld>
            <a:endParaRPr lang="en-US"/>
          </a:p>
        </p:txBody>
      </p:sp>
    </p:spTree>
    <p:extLst>
      <p:ext uri="{BB962C8B-B14F-4D97-AF65-F5344CB8AC3E}">
        <p14:creationId xmlns:p14="http://schemas.microsoft.com/office/powerpoint/2010/main" val="2536186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5</a:t>
            </a:fld>
            <a:endParaRPr lang="en-US"/>
          </a:p>
        </p:txBody>
      </p:sp>
    </p:spTree>
    <p:extLst>
      <p:ext uri="{BB962C8B-B14F-4D97-AF65-F5344CB8AC3E}">
        <p14:creationId xmlns:p14="http://schemas.microsoft.com/office/powerpoint/2010/main" val="2307416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1E28124-D930-454D-8CAB-E638B1E12E80}" type="slidenum">
              <a:rPr lang="en-US" smtClean="0"/>
              <a:pPr/>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B3698AC-6FE5-4376-BC40-604963F2EE4D}" type="slidenum">
              <a:rPr lang="en-US" smtClean="0"/>
              <a:pPr/>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6</a:t>
            </a:fld>
            <a:endParaRPr lang="en-US"/>
          </a:p>
        </p:txBody>
      </p:sp>
    </p:spTree>
    <p:extLst>
      <p:ext uri="{BB962C8B-B14F-4D97-AF65-F5344CB8AC3E}">
        <p14:creationId xmlns:p14="http://schemas.microsoft.com/office/powerpoint/2010/main" val="13434751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B3698AC-6FE5-4376-BC40-604963F2EE4D}" type="slidenum">
              <a:rPr lang="en-US" smtClean="0"/>
              <a:pPr/>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B3698AC-6FE5-4376-BC40-604963F2EE4D}" type="slidenum">
              <a:rPr lang="en-US" smtClean="0"/>
              <a:pPr/>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B3698AC-6FE5-4376-BC40-604963F2EE4D}" type="slidenum">
              <a:rPr lang="en-US" smtClean="0"/>
              <a:pPr/>
              <a:t>68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70</a:t>
            </a:fld>
            <a:endParaRPr lang="en-US"/>
          </a:p>
        </p:txBody>
      </p:sp>
    </p:spTree>
    <p:extLst>
      <p:ext uri="{BB962C8B-B14F-4D97-AF65-F5344CB8AC3E}">
        <p14:creationId xmlns:p14="http://schemas.microsoft.com/office/powerpoint/2010/main" val="32703879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6EB63F-EADB-439F-9219-7451A1F5B5F2}" type="slidenum">
              <a:rPr lang="en-US" smtClean="0"/>
              <a:pPr/>
              <a:t>71</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7</a:t>
            </a:fld>
            <a:endParaRPr lang="en-US"/>
          </a:p>
        </p:txBody>
      </p:sp>
    </p:spTree>
    <p:extLst>
      <p:ext uri="{BB962C8B-B14F-4D97-AF65-F5344CB8AC3E}">
        <p14:creationId xmlns:p14="http://schemas.microsoft.com/office/powerpoint/2010/main" val="24010152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baseline="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376EB63F-EADB-439F-9219-7451A1F5B5F2}" type="slidenum">
              <a:rPr lang="en-US" smtClean="0"/>
              <a:pPr/>
              <a:t>8</a:t>
            </a:fld>
            <a:endParaRPr lang="en-US"/>
          </a:p>
        </p:txBody>
      </p:sp>
    </p:spTree>
    <p:extLst>
      <p:ext uri="{BB962C8B-B14F-4D97-AF65-F5344CB8AC3E}">
        <p14:creationId xmlns:p14="http://schemas.microsoft.com/office/powerpoint/2010/main" val="24357528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9988" y="619125"/>
            <a:ext cx="4672012" cy="26289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6012"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6EB63F-EADB-439F-9219-7451A1F5B5F2}" type="slidenum">
              <a:rPr lang="en-US" smtClean="0"/>
              <a:pPr/>
              <a:t>9</a:t>
            </a:fld>
            <a:endParaRPr lang="en-US"/>
          </a:p>
        </p:txBody>
      </p:sp>
    </p:spTree>
    <p:extLst>
      <p:ext uri="{BB962C8B-B14F-4D97-AF65-F5344CB8AC3E}">
        <p14:creationId xmlns:p14="http://schemas.microsoft.com/office/powerpoint/2010/main" val="395158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Title 7"/>
          <p:cNvSpPr>
            <a:spLocks noGrp="1"/>
          </p:cNvSpPr>
          <p:nvPr>
            <p:ph type="ctrTitle"/>
          </p:nvPr>
        </p:nvSpPr>
        <p:spPr>
          <a:xfrm>
            <a:off x="3149600" y="4038600"/>
            <a:ext cx="8636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fld id="{43632FBD-3FA5-478C-A135-BDC87B6AC9E1}" type="datetimeFigureOut">
              <a:rPr lang="en-US" smtClean="0"/>
              <a:pPr/>
              <a:t>1/10/2021</a:t>
            </a:fld>
            <a:endParaRPr lang="en-US"/>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96C75697-23CE-40E4-81D0-4CE0EE50FEC7}"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3632FBD-3FA5-478C-A135-BDC87B6AC9E1}"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C75697-23CE-40E4-81D0-4CE0EE50FEC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609601"/>
            <a:ext cx="27432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609600"/>
            <a:ext cx="74168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8737600" y="6248403"/>
            <a:ext cx="2946400" cy="365125"/>
          </a:xfrm>
        </p:spPr>
        <p:txBody>
          <a:bodyPr/>
          <a:lstStyle/>
          <a:p>
            <a:fld id="{43632FBD-3FA5-478C-A135-BDC87B6AC9E1}" type="datetimeFigureOut">
              <a:rPr lang="en-US" smtClean="0"/>
              <a:pPr/>
              <a:t>1/10/2021</a:t>
            </a:fld>
            <a:endParaRPr lang="en-US"/>
          </a:p>
        </p:txBody>
      </p:sp>
      <p:sp>
        <p:nvSpPr>
          <p:cNvPr id="5" name="Footer Placeholder 4"/>
          <p:cNvSpPr>
            <a:spLocks noGrp="1"/>
          </p:cNvSpPr>
          <p:nvPr>
            <p:ph type="ftr" sz="quarter" idx="11"/>
          </p:nvPr>
        </p:nvSpPr>
        <p:spPr>
          <a:xfrm>
            <a:off x="609602" y="6248208"/>
            <a:ext cx="7431311" cy="365125"/>
          </a:xfrm>
        </p:spPr>
        <p:txBody>
          <a:bodyPr/>
          <a:lstStyle/>
          <a:p>
            <a:endParaRPr lang="en-US"/>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6" name="Slide Number Placeholder 5"/>
          <p:cNvSpPr>
            <a:spLocks noGrp="1"/>
          </p:cNvSpPr>
          <p:nvPr>
            <p:ph type="sldNum" sz="quarter" idx="12"/>
          </p:nvPr>
        </p:nvSpPr>
        <p:spPr>
          <a:xfrm rot="5400000">
            <a:off x="8075084" y="103716"/>
            <a:ext cx="533400" cy="325968"/>
          </a:xfrm>
        </p:spPr>
        <p:txBody>
          <a:bodyPr/>
          <a:lstStyle/>
          <a:p>
            <a:fld id="{96C75697-23CE-40E4-81D0-4CE0EE50FEC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43632FBD-3FA5-478C-A135-BDC87B6AC9E1}" type="datetimeFigureOut">
              <a:rPr lang="en-US" smtClean="0"/>
              <a:pPr/>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6C75697-23CE-40E4-81D0-4CE0EE50FEC7}" type="slidenum">
              <a:rPr lang="en-US" smtClean="0"/>
              <a:pPr/>
              <a:t>‹#›</a:t>
            </a:fld>
            <a:endParaRPr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fld id="{43632FBD-3FA5-478C-A135-BDC87B6AC9E1}" type="datetimeFigureOut">
              <a:rPr lang="en-US" smtClean="0"/>
              <a:pPr/>
              <a:t>1/10/2021</a:t>
            </a:fld>
            <a:endParaRPr lang="en-US"/>
          </a:p>
        </p:txBody>
      </p:sp>
      <p:sp>
        <p:nvSpPr>
          <p:cNvPr id="13" name="Slide Number Placeholder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96C75697-23CE-40E4-81D0-4CE0EE50FEC7}"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9" name="Content Placeholder 8"/>
          <p:cNvSpPr>
            <a:spLocks noGrp="1"/>
          </p:cNvSpPr>
          <p:nvPr>
            <p:ph sz="quarter" idx="1"/>
          </p:nvPr>
        </p:nvSpPr>
        <p:spPr>
          <a:xfrm>
            <a:off x="812800"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459868" y="1589567"/>
            <a:ext cx="5181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fld id="{43632FBD-3FA5-478C-A135-BDC87B6AC9E1}" type="datetimeFigureOut">
              <a:rPr lang="en-US" smtClean="0"/>
              <a:pPr/>
              <a:t>1/10/2021</a:t>
            </a:fld>
            <a:endParaRPr lang="en-US"/>
          </a:p>
        </p:txBody>
      </p:sp>
      <p:sp>
        <p:nvSpPr>
          <p:cNvPr id="10" name="Slide Number Placeholder 9"/>
          <p:cNvSpPr>
            <a:spLocks noGrp="1"/>
          </p:cNvSpPr>
          <p:nvPr>
            <p:ph type="sldNum" sz="quarter" idx="16"/>
          </p:nvPr>
        </p:nvSpPr>
        <p:spPr/>
        <p:txBody>
          <a:bodyPr rtlCol="0"/>
          <a:lstStyle/>
          <a:p>
            <a:fld id="{96C75697-23CE-40E4-81D0-4CE0EE50FEC7}"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1200" y="273050"/>
            <a:ext cx="108712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812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400800" y="2438400"/>
            <a:ext cx="51816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fld id="{43632FBD-3FA5-478C-A135-BDC87B6AC9E1}" type="datetimeFigureOut">
              <a:rPr lang="en-US" smtClean="0"/>
              <a:pPr/>
              <a:t>1/10/2021</a:t>
            </a:fld>
            <a:endParaRPr lang="en-US"/>
          </a:p>
        </p:txBody>
      </p:sp>
      <p:sp>
        <p:nvSpPr>
          <p:cNvPr id="12" name="Slide Number Placeholder 11"/>
          <p:cNvSpPr>
            <a:spLocks noGrp="1"/>
          </p:cNvSpPr>
          <p:nvPr>
            <p:ph type="sldNum" sz="quarter" idx="16"/>
          </p:nvPr>
        </p:nvSpPr>
        <p:spPr/>
        <p:txBody>
          <a:bodyPr rtlCol="0"/>
          <a:lstStyle/>
          <a:p>
            <a:fld id="{96C75697-23CE-40E4-81D0-4CE0EE50FEC7}"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43632FBD-3FA5-478C-A135-BDC87B6AC9E1}" type="datetimeFigureOut">
              <a:rPr lang="en-US" smtClean="0"/>
              <a:pPr/>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96C75697-23CE-40E4-81D0-4CE0EE50FEC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32FBD-3FA5-478C-A135-BDC87B6AC9E1}" type="datetimeFigureOut">
              <a:rPr lang="en-US" smtClean="0"/>
              <a:pPr/>
              <a:t>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lstStyle>
          <a:p>
            <a:fld id="{96C75697-23CE-40E4-81D0-4CE0EE50FEC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273050"/>
            <a:ext cx="107696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fld id="{43632FBD-3FA5-478C-A135-BDC87B6AC9E1}" type="datetimeFigureOut">
              <a:rPr lang="en-US" smtClean="0"/>
              <a:pPr/>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96C75697-23CE-40E4-81D0-4CE0EE50FEC7}" type="slidenum">
              <a:rPr lang="en-US" smtClean="0"/>
              <a:pPr/>
              <a:t>‹#›</a:t>
            </a:fld>
            <a:endParaRPr lang="en-US"/>
          </a:p>
        </p:txBody>
      </p:sp>
      <p:sp>
        <p:nvSpPr>
          <p:cNvPr id="3" name="Text Placeholder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3149600" y="1752600"/>
            <a:ext cx="85344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Titl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Date Placeholder 11"/>
          <p:cNvSpPr>
            <a:spLocks noGrp="1"/>
          </p:cNvSpPr>
          <p:nvPr>
            <p:ph type="dt" sz="half" idx="10"/>
          </p:nvPr>
        </p:nvSpPr>
        <p:spPr>
          <a:xfrm>
            <a:off x="8331200" y="6248401"/>
            <a:ext cx="3556000" cy="365125"/>
          </a:xfrm>
        </p:spPr>
        <p:txBody>
          <a:bodyPr rtlCol="0"/>
          <a:lstStyle/>
          <a:p>
            <a:fld id="{43632FBD-3FA5-478C-A135-BDC87B6AC9E1}" type="datetimeFigureOut">
              <a:rPr lang="en-US" smtClean="0"/>
              <a:pPr/>
              <a:t>1/10/2021</a:t>
            </a:fld>
            <a:endParaRPr lang="en-US"/>
          </a:p>
        </p:txBody>
      </p:sp>
      <p:sp>
        <p:nvSpPr>
          <p:cNvPr id="13" name="Slide Number Placeholder 12"/>
          <p:cNvSpPr>
            <a:spLocks noGrp="1"/>
          </p:cNvSpPr>
          <p:nvPr>
            <p:ph type="sldNum" sz="quarter" idx="11"/>
          </p:nvPr>
        </p:nvSpPr>
        <p:spPr>
          <a:xfrm>
            <a:off x="0" y="4667249"/>
            <a:ext cx="1930400" cy="663578"/>
          </a:xfrm>
        </p:spPr>
        <p:txBody>
          <a:bodyPr rtlCol="0"/>
          <a:lstStyle>
            <a:lvl1pPr>
              <a:defRPr sz="2800"/>
            </a:lvl1pPr>
          </a:lstStyle>
          <a:p>
            <a:fld id="{96C75697-23CE-40E4-81D0-4CE0EE50FEC7}" type="slidenum">
              <a:rPr lang="en-US" smtClean="0"/>
              <a:pPr/>
              <a:t>‹#›</a:t>
            </a:fld>
            <a:endParaRPr lang="en-US"/>
          </a:p>
        </p:txBody>
      </p:sp>
      <p:sp>
        <p:nvSpPr>
          <p:cNvPr id="14" name="Footer Placeholder 13"/>
          <p:cNvSpPr>
            <a:spLocks noGrp="1"/>
          </p:cNvSpPr>
          <p:nvPr>
            <p:ph type="ftr" sz="quarter" idx="12"/>
          </p:nvPr>
        </p:nvSpPr>
        <p:spPr>
          <a:xfrm>
            <a:off x="2133600" y="6248207"/>
            <a:ext cx="6096000" cy="365125"/>
          </a:xfrm>
        </p:spPr>
        <p:txBody>
          <a:bodyPr rtlCol="0"/>
          <a:lstStyle/>
          <a:p>
            <a:endParaRPr lang="en-US"/>
          </a:p>
        </p:txBody>
      </p:sp>
      <p:sp>
        <p:nvSpPr>
          <p:cNvPr id="3" name="Picture Placeholder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812800" y="228600"/>
            <a:ext cx="108712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fld id="{43632FBD-3FA5-478C-A135-BDC87B6AC9E1}" type="datetimeFigureOut">
              <a:rPr lang="en-US" smtClean="0"/>
              <a:pPr/>
              <a:t>1/10/2021</a:t>
            </a:fld>
            <a:endParaRPr lang="en-US"/>
          </a:p>
        </p:txBody>
      </p:sp>
      <p:sp>
        <p:nvSpPr>
          <p:cNvPr id="3" name="Footer Placeholder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Slide Number Placeholder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96C75697-23CE-40E4-81D0-4CE0EE50FEC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4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6.bin"/><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4.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oleObject" Target="../embeddings/oleObject8.bin"/><Relationship Id="rId4" Type="http://schemas.openxmlformats.org/officeDocument/2006/relationships/image" Target="../media/image44.wmf"/></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8.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0.wmf"/><Relationship Id="rId5" Type="http://schemas.openxmlformats.org/officeDocument/2006/relationships/oleObject" Target="../embeddings/oleObject12.bin"/><Relationship Id="rId4" Type="http://schemas.openxmlformats.org/officeDocument/2006/relationships/image" Target="../media/image49.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91697-E668-4EA3-BD31-567E53FF832C}"/>
              </a:ext>
            </a:extLst>
          </p:cNvPr>
          <p:cNvSpPr txBox="1">
            <a:spLocks/>
          </p:cNvSpPr>
          <p:nvPr/>
        </p:nvSpPr>
        <p:spPr>
          <a:xfrm>
            <a:off x="601265" y="1066800"/>
            <a:ext cx="10989469" cy="1470025"/>
          </a:xfrm>
          <a:prstGeom prst="rect">
            <a:avLst/>
          </a:prstGeom>
        </p:spPr>
        <p:txBody>
          <a:bodyP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7200" dirty="0">
                <a:solidFill>
                  <a:schemeClr val="accent1">
                    <a:lumMod val="50000"/>
                  </a:schemeClr>
                </a:solidFill>
              </a:rPr>
              <a:t>Advanced Data Analysis I Course Introduction</a:t>
            </a:r>
          </a:p>
        </p:txBody>
      </p:sp>
      <p:sp>
        <p:nvSpPr>
          <p:cNvPr id="5" name="Subtitle 2">
            <a:extLst>
              <a:ext uri="{FF2B5EF4-FFF2-40B4-BE49-F238E27FC236}">
                <a16:creationId xmlns:a16="http://schemas.microsoft.com/office/drawing/2014/main" id="{2783BD1F-55FD-4077-8CD8-D8AA3605EC19}"/>
              </a:ext>
            </a:extLst>
          </p:cNvPr>
          <p:cNvSpPr txBox="1">
            <a:spLocks/>
          </p:cNvSpPr>
          <p:nvPr/>
        </p:nvSpPr>
        <p:spPr>
          <a:xfrm>
            <a:off x="1524000" y="3962400"/>
            <a:ext cx="9144000" cy="22958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dirty="0">
                <a:ln>
                  <a:noFill/>
                </a:ln>
                <a:solidFill>
                  <a:sysClr val="windowText" lastClr="000000"/>
                </a:solidFill>
                <a:effectLst/>
                <a:uLnTx/>
                <a:uFillTx/>
                <a:latin typeface="Calibri" panose="020F0502020204030204"/>
                <a:ea typeface="+mn-ea"/>
                <a:cs typeface="+mn-cs"/>
              </a:rPr>
              <a:t>PA 541 Week 1</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Michael D. Siciliano</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Department of Public Administration</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College of Urban Planning and Public Affairs</a:t>
            </a:r>
          </a:p>
        </p:txBody>
      </p:sp>
    </p:spTree>
    <p:extLst>
      <p:ext uri="{BB962C8B-B14F-4D97-AF65-F5344CB8AC3E}">
        <p14:creationId xmlns:p14="http://schemas.microsoft.com/office/powerpoint/2010/main" val="1197038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FC591-2212-40FF-A5A1-C9ED75C80BB9}"/>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C7CDEB09-B0C4-444C-9CD8-B0BDC23B1EC8}"/>
              </a:ext>
            </a:extLst>
          </p:cNvPr>
          <p:cNvSpPr>
            <a:spLocks noGrp="1"/>
          </p:cNvSpPr>
          <p:nvPr>
            <p:ph sz="quarter" idx="1"/>
          </p:nvPr>
        </p:nvSpPr>
        <p:spPr/>
        <p:txBody>
          <a:bodyPr/>
          <a:lstStyle/>
          <a:p>
            <a:r>
              <a:rPr lang="en-US" dirty="0"/>
              <a:t>Two purposes of regression:</a:t>
            </a:r>
          </a:p>
          <a:p>
            <a:pPr lvl="1"/>
            <a:r>
              <a:rPr lang="en-US" dirty="0"/>
              <a:t>Prediction</a:t>
            </a:r>
          </a:p>
          <a:p>
            <a:pPr lvl="2"/>
            <a:r>
              <a:rPr lang="en-US" dirty="0"/>
              <a:t>Focus is on predicting the outcome value</a:t>
            </a:r>
          </a:p>
          <a:p>
            <a:pPr lvl="1"/>
            <a:r>
              <a:rPr lang="en-US" dirty="0"/>
              <a:t>Explanation</a:t>
            </a:r>
          </a:p>
          <a:p>
            <a:pPr lvl="2"/>
            <a:r>
              <a:rPr lang="en-US" dirty="0"/>
              <a:t>Focus is on identifying the effect of predictor variables on the outcome</a:t>
            </a:r>
          </a:p>
        </p:txBody>
      </p:sp>
      <p:sp>
        <p:nvSpPr>
          <p:cNvPr id="4" name="TextBox 3">
            <a:extLst>
              <a:ext uri="{FF2B5EF4-FFF2-40B4-BE49-F238E27FC236}">
                <a16:creationId xmlns:a16="http://schemas.microsoft.com/office/drawing/2014/main" id="{7526FFA4-B3D6-4F58-B413-0331BDDA47B1}"/>
              </a:ext>
            </a:extLst>
          </p:cNvPr>
          <p:cNvSpPr txBox="1"/>
          <p:nvPr/>
        </p:nvSpPr>
        <p:spPr>
          <a:xfrm>
            <a:off x="3129065" y="5410200"/>
            <a:ext cx="5933869" cy="523220"/>
          </a:xfrm>
          <a:prstGeom prst="rect">
            <a:avLst/>
          </a:prstGeom>
          <a:solidFill>
            <a:schemeClr val="accent1">
              <a:lumMod val="40000"/>
              <a:lumOff val="60000"/>
            </a:schemeClr>
          </a:solidFill>
        </p:spPr>
        <p:txBody>
          <a:bodyPr wrap="none" rtlCol="0">
            <a:spAutoFit/>
          </a:bodyPr>
          <a:lstStyle/>
          <a:p>
            <a:r>
              <a:rPr lang="en-US" sz="2800" dirty="0"/>
              <a:t>When might we prefer one to the other?</a:t>
            </a:r>
          </a:p>
        </p:txBody>
      </p:sp>
    </p:spTree>
    <p:extLst>
      <p:ext uri="{BB962C8B-B14F-4D97-AF65-F5344CB8AC3E}">
        <p14:creationId xmlns:p14="http://schemas.microsoft.com/office/powerpoint/2010/main" val="146451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econometrics</a:t>
            </a:r>
          </a:p>
        </p:txBody>
      </p:sp>
      <p:sp>
        <p:nvSpPr>
          <p:cNvPr id="3" name="Content Placeholder 2"/>
          <p:cNvSpPr>
            <a:spLocks noGrp="1"/>
          </p:cNvSpPr>
          <p:nvPr>
            <p:ph sz="quarter" idx="1"/>
          </p:nvPr>
        </p:nvSpPr>
        <p:spPr/>
        <p:txBody>
          <a:bodyPr>
            <a:normAutofit fontScale="85000" lnSpcReduction="20000"/>
          </a:bodyPr>
          <a:lstStyle/>
          <a:p>
            <a:r>
              <a:rPr lang="en-US" dirty="0"/>
              <a:t>Econometrics is the application of statistics and theory in order to test hypotheses.</a:t>
            </a:r>
          </a:p>
          <a:p>
            <a:r>
              <a:rPr lang="en-US" dirty="0"/>
              <a:t>Theory will be used to help describe the relationship between the variables under study.</a:t>
            </a:r>
          </a:p>
          <a:p>
            <a:pPr lvl="1"/>
            <a:r>
              <a:rPr lang="en-US" dirty="0"/>
              <a:t>Theory provides a lens for our world; it helps us determine what we should be looking at; what variables we should measure.</a:t>
            </a:r>
          </a:p>
          <a:p>
            <a:r>
              <a:rPr lang="en-US" dirty="0"/>
              <a:t>For example, the law of supply and demand tells us that there is a negative relationship between price and quantity demanded.  </a:t>
            </a:r>
          </a:p>
          <a:p>
            <a:pPr lvl="1"/>
            <a:r>
              <a:rPr lang="en-US" dirty="0"/>
              <a:t>If you work for a city or state considering an increase in cigarette taxes (as Chicago has done in the past) you would want to know the magnitude of the relationship between price and quantity.  In other words, by how much would demand fall if we increased price by $2.</a:t>
            </a:r>
          </a:p>
          <a:p>
            <a:pPr lvl="1"/>
            <a:r>
              <a:rPr lang="en-US" dirty="0"/>
              <a:t>To answer these questions, we can investigate the empirical relationship between cigarette prices and cigarette purchases.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and Statistics</a:t>
            </a:r>
          </a:p>
        </p:txBody>
      </p:sp>
      <p:sp>
        <p:nvSpPr>
          <p:cNvPr id="3" name="Content Placeholder 2"/>
          <p:cNvSpPr>
            <a:spLocks noGrp="1"/>
          </p:cNvSpPr>
          <p:nvPr>
            <p:ph sz="quarter" idx="1"/>
          </p:nvPr>
        </p:nvSpPr>
        <p:spPr/>
        <p:txBody>
          <a:bodyPr>
            <a:normAutofit/>
          </a:bodyPr>
          <a:lstStyle/>
          <a:p>
            <a:r>
              <a:rPr lang="en-US" dirty="0"/>
              <a:t>In probability the parameters are known and they control the behavior of a random variable via a model. </a:t>
            </a:r>
          </a:p>
          <a:p>
            <a:pPr lvl="1"/>
            <a:r>
              <a:rPr lang="en-US" dirty="0"/>
              <a:t>We use the known odds or probabilities to estimate the likelihood of certain future events occurring.</a:t>
            </a:r>
          </a:p>
          <a:p>
            <a:endParaRPr lang="en-US" dirty="0"/>
          </a:p>
          <a:p>
            <a:r>
              <a:rPr lang="en-US" dirty="0"/>
              <a:t>In statistics (probability in reverse) the random variables (or the data) are known, and they are used to estimate the unknown parameters that gave rise to them via a model. </a:t>
            </a:r>
          </a:p>
          <a:p>
            <a:endParaRPr lang="en-US" dirty="0"/>
          </a:p>
        </p:txBody>
      </p:sp>
    </p:spTree>
    <p:extLst>
      <p:ext uri="{BB962C8B-B14F-4D97-AF65-F5344CB8AC3E}">
        <p14:creationId xmlns:p14="http://schemas.microsoft.com/office/powerpoint/2010/main" val="1410058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normAutofit fontScale="85000" lnSpcReduction="20000"/>
          </a:bodyPr>
          <a:lstStyle/>
          <a:p>
            <a:r>
              <a:rPr lang="en-US" dirty="0"/>
              <a:t>Model: suppose we play 100 independent win-or-lose games, each with a probability of X.</a:t>
            </a:r>
          </a:p>
          <a:p>
            <a:pPr lvl="1"/>
            <a:r>
              <a:rPr lang="en-US" dirty="0"/>
              <a:t>Then X is a parameter, and the number of wins is a statistic.</a:t>
            </a:r>
          </a:p>
          <a:p>
            <a:pPr lvl="1"/>
            <a:endParaRPr lang="en-US" dirty="0"/>
          </a:p>
          <a:p>
            <a:r>
              <a:rPr lang="en-US" b="1" dirty="0">
                <a:solidFill>
                  <a:schemeClr val="accent1">
                    <a:lumMod val="50000"/>
                  </a:schemeClr>
                </a:solidFill>
              </a:rPr>
              <a:t>In probability:</a:t>
            </a:r>
          </a:p>
          <a:p>
            <a:pPr lvl="1"/>
            <a:r>
              <a:rPr lang="en-US" dirty="0"/>
              <a:t>We fix X = 244/495 (i.e. the odds you win in a game of craps); go to the casino and see how you fair.</a:t>
            </a:r>
          </a:p>
          <a:p>
            <a:pPr lvl="1"/>
            <a:endParaRPr lang="en-US" dirty="0"/>
          </a:p>
          <a:p>
            <a:r>
              <a:rPr lang="en-US" b="1" dirty="0">
                <a:solidFill>
                  <a:schemeClr val="accent1">
                    <a:lumMod val="50000"/>
                  </a:schemeClr>
                </a:solidFill>
              </a:rPr>
              <a:t>In statistics:</a:t>
            </a:r>
          </a:p>
          <a:p>
            <a:pPr lvl="1"/>
            <a:r>
              <a:rPr lang="en-US" dirty="0"/>
              <a:t>I just got back from the casino and I won 51/100 games.  What can I say about the value of X?</a:t>
            </a:r>
          </a:p>
          <a:p>
            <a:pPr lvl="1"/>
            <a:r>
              <a:rPr lang="en-US" dirty="0"/>
              <a:t>This approach is what we do in empirical research.  We collect some data and try to find the processes that generated it.</a:t>
            </a:r>
          </a:p>
          <a:p>
            <a:pPr lvl="1"/>
            <a:endParaRPr lang="en-US" dirty="0"/>
          </a:p>
        </p:txBody>
      </p:sp>
      <p:sp>
        <p:nvSpPr>
          <p:cNvPr id="5" name="Title 4">
            <a:extLst>
              <a:ext uri="{FF2B5EF4-FFF2-40B4-BE49-F238E27FC236}">
                <a16:creationId xmlns:a16="http://schemas.microsoft.com/office/drawing/2014/main" id="{02354E69-E05B-4BCA-82EB-3A3E919965D5}"/>
              </a:ext>
            </a:extLst>
          </p:cNvPr>
          <p:cNvSpPr>
            <a:spLocks noGrp="1"/>
          </p:cNvSpPr>
          <p:nvPr>
            <p:ph type="title"/>
          </p:nvPr>
        </p:nvSpPr>
        <p:spPr/>
        <p:txBody>
          <a:bodyPr/>
          <a:lstStyle/>
          <a:p>
            <a:r>
              <a:rPr lang="en-US" dirty="0"/>
              <a:t>Here is an example</a:t>
            </a:r>
          </a:p>
        </p:txBody>
      </p:sp>
    </p:spTree>
    <p:extLst>
      <p:ext uri="{BB962C8B-B14F-4D97-AF65-F5344CB8AC3E}">
        <p14:creationId xmlns:p14="http://schemas.microsoft.com/office/powerpoint/2010/main" val="370543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statistical models?</a:t>
            </a:r>
          </a:p>
        </p:txBody>
      </p:sp>
      <p:sp>
        <p:nvSpPr>
          <p:cNvPr id="3" name="Content Placeholder 2"/>
          <p:cNvSpPr>
            <a:spLocks noGrp="1"/>
          </p:cNvSpPr>
          <p:nvPr>
            <p:ph idx="1"/>
          </p:nvPr>
        </p:nvSpPr>
        <p:spPr/>
        <p:txBody>
          <a:bodyPr/>
          <a:lstStyle/>
          <a:p>
            <a:r>
              <a:rPr lang="en-US" dirty="0"/>
              <a:t>A statistical model is a formal representation of the process by which a social system produces output.</a:t>
            </a:r>
          </a:p>
          <a:p>
            <a:r>
              <a:rPr lang="en-US" dirty="0"/>
              <a:t>Equivalent notation (King 1998)</a:t>
            </a:r>
          </a:p>
        </p:txBody>
      </p:sp>
      <p:pic>
        <p:nvPicPr>
          <p:cNvPr id="1027" name="Picture 3"/>
          <p:cNvPicPr>
            <a:picLocks noChangeAspect="1" noChangeArrowheads="1"/>
          </p:cNvPicPr>
          <p:nvPr/>
        </p:nvPicPr>
        <p:blipFill>
          <a:blip r:embed="rId3" cstate="print"/>
          <a:srcRect l="21750" t="34687" r="14250" b="30937"/>
          <a:stretch>
            <a:fillRect/>
          </a:stretch>
        </p:blipFill>
        <p:spPr bwMode="auto">
          <a:xfrm>
            <a:off x="2438400" y="3581400"/>
            <a:ext cx="6400800" cy="2751206"/>
          </a:xfrm>
          <a:prstGeom prst="rect">
            <a:avLst/>
          </a:prstGeom>
          <a:noFill/>
          <a:ln w="9525">
            <a:noFill/>
            <a:miter lim="800000"/>
            <a:headEnd/>
            <a:tailEnd/>
          </a:ln>
        </p:spPr>
      </p:pic>
    </p:spTree>
    <p:extLst>
      <p:ext uri="{BB962C8B-B14F-4D97-AF65-F5344CB8AC3E}">
        <p14:creationId xmlns:p14="http://schemas.microsoft.com/office/powerpoint/2010/main" val="3839278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statistical models</a:t>
            </a:r>
          </a:p>
        </p:txBody>
      </p:sp>
      <p:sp>
        <p:nvSpPr>
          <p:cNvPr id="3" name="Content Placeholder 2"/>
          <p:cNvSpPr>
            <a:spLocks noGrp="1"/>
          </p:cNvSpPr>
          <p:nvPr>
            <p:ph sz="quarter" idx="1"/>
          </p:nvPr>
        </p:nvSpPr>
        <p:spPr>
          <a:xfrm>
            <a:off x="816864" y="1600200"/>
            <a:ext cx="10689336" cy="4876800"/>
          </a:xfrm>
        </p:spPr>
        <p:txBody>
          <a:bodyPr>
            <a:normAutofit/>
          </a:bodyPr>
          <a:lstStyle/>
          <a:p>
            <a:r>
              <a:rPr lang="en-US" dirty="0"/>
              <a:t>Model specification has to deal with </a:t>
            </a:r>
            <a:r>
              <a:rPr lang="en-US" b="1" dirty="0"/>
              <a:t>two components </a:t>
            </a:r>
            <a:r>
              <a:rPr lang="en-US" dirty="0"/>
              <a:t>of our statistical model:</a:t>
            </a:r>
          </a:p>
          <a:p>
            <a:pPr lvl="1"/>
            <a:r>
              <a:rPr lang="en-US" dirty="0"/>
              <a:t>The functional form that relates measured variables to measured outcomes.</a:t>
            </a:r>
          </a:p>
          <a:p>
            <a:pPr lvl="2"/>
            <a:r>
              <a:rPr lang="en-US" dirty="0"/>
              <a:t>In other words, our belief in the relationship between the independent variables and the dependent variable.</a:t>
            </a:r>
          </a:p>
          <a:p>
            <a:pPr lvl="2"/>
            <a:r>
              <a:rPr lang="en-US" dirty="0"/>
              <a:t>Our goal is to identify the unknown model parameters.</a:t>
            </a:r>
          </a:p>
          <a:p>
            <a:pPr lvl="3"/>
            <a:r>
              <a:rPr lang="en-US" dirty="0"/>
              <a:t>One thing to keep in mind is that data do not produce a model…rather data reduce our uncertainty about the unknown model parameters.</a:t>
            </a:r>
          </a:p>
          <a:p>
            <a:pPr lvl="3"/>
            <a:endParaRPr lang="en-US" dirty="0"/>
          </a:p>
          <a:p>
            <a:pPr lvl="1"/>
            <a:r>
              <a:rPr lang="en-US" dirty="0"/>
              <a:t>Assumptions about the disturbances (i.e. the unmeasured variables influencing the observed outcomes – the error term).</a:t>
            </a:r>
          </a:p>
        </p:txBody>
      </p:sp>
    </p:spTree>
    <p:extLst>
      <p:ext uri="{BB962C8B-B14F-4D97-AF65-F5344CB8AC3E}">
        <p14:creationId xmlns:p14="http://schemas.microsoft.com/office/powerpoint/2010/main" val="302647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example</a:t>
            </a:r>
          </a:p>
        </p:txBody>
      </p:sp>
      <p:sp>
        <p:nvSpPr>
          <p:cNvPr id="4" name="Rectangle 3"/>
          <p:cNvSpPr>
            <a:spLocks noGrp="1" noChangeArrowheads="1"/>
          </p:cNvSpPr>
          <p:nvPr>
            <p:ph sz="quarter" idx="1"/>
          </p:nvPr>
        </p:nvSpPr>
        <p:spPr>
          <a:xfrm>
            <a:off x="1339088" y="1609725"/>
            <a:ext cx="9826752" cy="4953000"/>
          </a:xfrm>
        </p:spPr>
        <p:txBody>
          <a:bodyPr>
            <a:normAutofit fontScale="92500"/>
          </a:bodyPr>
          <a:lstStyle/>
          <a:p>
            <a:pPr>
              <a:lnSpc>
                <a:spcPts val="2900"/>
              </a:lnSpc>
            </a:pPr>
            <a:r>
              <a:rPr lang="de-DE" sz="1800" b="1" dirty="0"/>
              <a:t>Economic model of crime (Becker (1968))</a:t>
            </a:r>
          </a:p>
          <a:p>
            <a:pPr lvl="1">
              <a:lnSpc>
                <a:spcPts val="3200"/>
              </a:lnSpc>
            </a:pPr>
            <a:r>
              <a:rPr lang="de-DE" sz="1800" dirty="0"/>
              <a:t>Derives equation for criminal activity based on utility maximization</a:t>
            </a:r>
          </a:p>
          <a:p>
            <a:pPr lvl="1">
              <a:lnSpc>
                <a:spcPts val="3200"/>
              </a:lnSpc>
            </a:pPr>
            <a:endParaRPr lang="de-DE" sz="1800" dirty="0"/>
          </a:p>
          <a:p>
            <a:pPr lvl="1">
              <a:lnSpc>
                <a:spcPts val="3200"/>
              </a:lnSpc>
              <a:buNone/>
            </a:pPr>
            <a:endParaRPr lang="de-DE" sz="1800" dirty="0"/>
          </a:p>
          <a:p>
            <a:pPr lvl="1">
              <a:lnSpc>
                <a:spcPts val="3200"/>
              </a:lnSpc>
            </a:pPr>
            <a:endParaRPr lang="de-DE" sz="1800" dirty="0"/>
          </a:p>
          <a:p>
            <a:pPr lvl="1">
              <a:lnSpc>
                <a:spcPts val="3200"/>
              </a:lnSpc>
            </a:pPr>
            <a:endParaRPr lang="de-DE" sz="1800" dirty="0"/>
          </a:p>
          <a:p>
            <a:pPr lvl="1">
              <a:lnSpc>
                <a:spcPts val="3200"/>
              </a:lnSpc>
            </a:pPr>
            <a:endParaRPr lang="de-DE" sz="1800" dirty="0"/>
          </a:p>
          <a:p>
            <a:pPr lvl="1">
              <a:lnSpc>
                <a:spcPts val="3200"/>
              </a:lnSpc>
            </a:pPr>
            <a:endParaRPr lang="de-DE" sz="1800" dirty="0"/>
          </a:p>
          <a:p>
            <a:pPr lvl="1">
              <a:lnSpc>
                <a:spcPts val="3200"/>
              </a:lnSpc>
            </a:pPr>
            <a:r>
              <a:rPr lang="de-DE" sz="1800" dirty="0"/>
              <a:t>Functional form of relationship not specified</a:t>
            </a:r>
          </a:p>
          <a:p>
            <a:pPr lvl="1">
              <a:lnSpc>
                <a:spcPts val="3200"/>
              </a:lnSpc>
            </a:pPr>
            <a:r>
              <a:rPr lang="de-DE" sz="1800" dirty="0"/>
              <a:t>Should age have squared term?  Should Criminal wages be interacted with probability of being caught?</a:t>
            </a:r>
          </a:p>
        </p:txBody>
      </p:sp>
      <p:pic>
        <p:nvPicPr>
          <p:cNvPr id="5" name="Grafik 4" descr="TP_tmp.png"/>
          <p:cNvPicPr>
            <a:picLocks noChangeAspect="1"/>
          </p:cNvPicPr>
          <p:nvPr>
            <p:custDataLst>
              <p:tags r:id="rId1"/>
            </p:custDataLst>
          </p:nvPr>
        </p:nvPicPr>
        <p:blipFill>
          <a:blip r:embed="rId4" cstate="print"/>
          <a:srcRect/>
          <a:stretch>
            <a:fillRect/>
          </a:stretch>
        </p:blipFill>
        <p:spPr bwMode="auto">
          <a:xfrm>
            <a:off x="4416425" y="3136900"/>
            <a:ext cx="3302000" cy="279400"/>
          </a:xfrm>
          <a:prstGeom prst="rect">
            <a:avLst/>
          </a:prstGeom>
          <a:noFill/>
          <a:ln w="9525">
            <a:noFill/>
            <a:miter lim="800000"/>
            <a:headEnd/>
            <a:tailEnd/>
          </a:ln>
        </p:spPr>
      </p:pic>
      <p:sp>
        <p:nvSpPr>
          <p:cNvPr id="6" name="Textfeld 7"/>
          <p:cNvSpPr txBox="1">
            <a:spLocks noChangeArrowheads="1"/>
          </p:cNvSpPr>
          <p:nvPr/>
        </p:nvSpPr>
        <p:spPr bwMode="auto">
          <a:xfrm>
            <a:off x="2663826" y="4086225"/>
            <a:ext cx="1255857" cy="523220"/>
          </a:xfrm>
          <a:prstGeom prst="rect">
            <a:avLst/>
          </a:prstGeom>
          <a:noFill/>
          <a:ln w="9525">
            <a:noFill/>
            <a:miter lim="800000"/>
            <a:headEnd/>
            <a:tailEnd/>
          </a:ln>
        </p:spPr>
        <p:txBody>
          <a:bodyPr wrap="none">
            <a:spAutoFit/>
          </a:bodyPr>
          <a:lstStyle/>
          <a:p>
            <a:r>
              <a:rPr lang="de-DE" sz="1400"/>
              <a:t>„Wage“ of cri-</a:t>
            </a:r>
          </a:p>
          <a:p>
            <a:r>
              <a:rPr lang="de-DE" sz="1400"/>
              <a:t>minal activities</a:t>
            </a:r>
          </a:p>
        </p:txBody>
      </p:sp>
      <p:sp>
        <p:nvSpPr>
          <p:cNvPr id="7" name="Textfeld 8"/>
          <p:cNvSpPr txBox="1">
            <a:spLocks noChangeArrowheads="1"/>
          </p:cNvSpPr>
          <p:nvPr/>
        </p:nvSpPr>
        <p:spPr bwMode="auto">
          <a:xfrm>
            <a:off x="3978276" y="4414839"/>
            <a:ext cx="1330325" cy="523875"/>
          </a:xfrm>
          <a:prstGeom prst="rect">
            <a:avLst/>
          </a:prstGeom>
          <a:noFill/>
          <a:ln w="9525">
            <a:noFill/>
            <a:miter lim="800000"/>
            <a:headEnd/>
            <a:tailEnd/>
          </a:ln>
        </p:spPr>
        <p:txBody>
          <a:bodyPr wrap="none">
            <a:spAutoFit/>
          </a:bodyPr>
          <a:lstStyle/>
          <a:p>
            <a:r>
              <a:rPr lang="de-DE" sz="1400"/>
              <a:t>Wage for legal</a:t>
            </a:r>
          </a:p>
          <a:p>
            <a:r>
              <a:rPr lang="de-DE" sz="1400"/>
              <a:t>employment</a:t>
            </a:r>
          </a:p>
        </p:txBody>
      </p:sp>
      <p:sp>
        <p:nvSpPr>
          <p:cNvPr id="8" name="Textfeld 9"/>
          <p:cNvSpPr txBox="1">
            <a:spLocks noChangeArrowheads="1"/>
          </p:cNvSpPr>
          <p:nvPr/>
        </p:nvSpPr>
        <p:spPr bwMode="auto">
          <a:xfrm>
            <a:off x="5292726" y="4560888"/>
            <a:ext cx="671979" cy="523220"/>
          </a:xfrm>
          <a:prstGeom prst="rect">
            <a:avLst/>
          </a:prstGeom>
          <a:noFill/>
          <a:ln w="9525">
            <a:noFill/>
            <a:miter lim="800000"/>
            <a:headEnd/>
            <a:tailEnd/>
          </a:ln>
        </p:spPr>
        <p:txBody>
          <a:bodyPr wrap="none">
            <a:spAutoFit/>
          </a:bodyPr>
          <a:lstStyle/>
          <a:p>
            <a:r>
              <a:rPr lang="de-DE" sz="1400"/>
              <a:t>Other</a:t>
            </a:r>
          </a:p>
          <a:p>
            <a:r>
              <a:rPr lang="de-DE" sz="1400"/>
              <a:t>income</a:t>
            </a:r>
          </a:p>
        </p:txBody>
      </p:sp>
      <p:sp>
        <p:nvSpPr>
          <p:cNvPr id="9" name="Textfeld 10"/>
          <p:cNvSpPr txBox="1">
            <a:spLocks noChangeArrowheads="1"/>
          </p:cNvSpPr>
          <p:nvPr/>
        </p:nvSpPr>
        <p:spPr bwMode="auto">
          <a:xfrm>
            <a:off x="6059489" y="4597400"/>
            <a:ext cx="1206997" cy="523220"/>
          </a:xfrm>
          <a:prstGeom prst="rect">
            <a:avLst/>
          </a:prstGeom>
          <a:noFill/>
          <a:ln w="9525">
            <a:noFill/>
            <a:miter lim="800000"/>
            <a:headEnd/>
            <a:tailEnd/>
          </a:ln>
        </p:spPr>
        <p:txBody>
          <a:bodyPr wrap="none">
            <a:spAutoFit/>
          </a:bodyPr>
          <a:lstStyle/>
          <a:p>
            <a:r>
              <a:rPr lang="de-DE" sz="1400"/>
              <a:t>Probability of</a:t>
            </a:r>
          </a:p>
          <a:p>
            <a:r>
              <a:rPr lang="de-DE" sz="1400"/>
              <a:t>getting caught</a:t>
            </a:r>
          </a:p>
        </p:txBody>
      </p:sp>
      <p:cxnSp>
        <p:nvCxnSpPr>
          <p:cNvPr id="10" name="Gerade Verbindung mit Pfeil 11"/>
          <p:cNvCxnSpPr/>
          <p:nvPr/>
        </p:nvCxnSpPr>
        <p:spPr>
          <a:xfrm flipV="1">
            <a:off x="3795714" y="3355975"/>
            <a:ext cx="1387475" cy="8397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feld 23"/>
          <p:cNvSpPr txBox="1">
            <a:spLocks noChangeArrowheads="1"/>
          </p:cNvSpPr>
          <p:nvPr/>
        </p:nvSpPr>
        <p:spPr bwMode="auto">
          <a:xfrm>
            <a:off x="7300914" y="4378325"/>
            <a:ext cx="1174937" cy="738664"/>
          </a:xfrm>
          <a:prstGeom prst="rect">
            <a:avLst/>
          </a:prstGeom>
          <a:noFill/>
          <a:ln w="9525">
            <a:noFill/>
            <a:miter lim="800000"/>
            <a:headEnd/>
            <a:tailEnd/>
          </a:ln>
        </p:spPr>
        <p:txBody>
          <a:bodyPr wrap="none">
            <a:spAutoFit/>
          </a:bodyPr>
          <a:lstStyle/>
          <a:p>
            <a:r>
              <a:rPr lang="de-DE" sz="1400"/>
              <a:t>Probability of</a:t>
            </a:r>
          </a:p>
          <a:p>
            <a:r>
              <a:rPr lang="de-DE" sz="1400"/>
              <a:t>conviction if</a:t>
            </a:r>
          </a:p>
          <a:p>
            <a:r>
              <a:rPr lang="de-DE" sz="1400"/>
              <a:t>caught</a:t>
            </a:r>
          </a:p>
        </p:txBody>
      </p:sp>
      <p:sp>
        <p:nvSpPr>
          <p:cNvPr id="12" name="Textfeld 24"/>
          <p:cNvSpPr txBox="1">
            <a:spLocks noChangeArrowheads="1"/>
          </p:cNvSpPr>
          <p:nvPr/>
        </p:nvSpPr>
        <p:spPr bwMode="auto">
          <a:xfrm>
            <a:off x="8505826" y="4305300"/>
            <a:ext cx="848309" cy="523220"/>
          </a:xfrm>
          <a:prstGeom prst="rect">
            <a:avLst/>
          </a:prstGeom>
          <a:noFill/>
          <a:ln w="9525">
            <a:noFill/>
            <a:miter lim="800000"/>
            <a:headEnd/>
            <a:tailEnd/>
          </a:ln>
        </p:spPr>
        <p:txBody>
          <a:bodyPr wrap="none">
            <a:spAutoFit/>
          </a:bodyPr>
          <a:lstStyle/>
          <a:p>
            <a:r>
              <a:rPr lang="de-DE" sz="1400"/>
              <a:t>Expected</a:t>
            </a:r>
          </a:p>
          <a:p>
            <a:r>
              <a:rPr lang="de-DE" sz="1400"/>
              <a:t>sentence</a:t>
            </a:r>
          </a:p>
        </p:txBody>
      </p:sp>
      <p:sp>
        <p:nvSpPr>
          <p:cNvPr id="13" name="Textfeld 25"/>
          <p:cNvSpPr txBox="1">
            <a:spLocks noChangeArrowheads="1"/>
          </p:cNvSpPr>
          <p:nvPr/>
        </p:nvSpPr>
        <p:spPr bwMode="auto">
          <a:xfrm>
            <a:off x="9345614" y="3867151"/>
            <a:ext cx="485775" cy="307975"/>
          </a:xfrm>
          <a:prstGeom prst="rect">
            <a:avLst/>
          </a:prstGeom>
          <a:noFill/>
          <a:ln w="9525">
            <a:noFill/>
            <a:miter lim="800000"/>
            <a:headEnd/>
            <a:tailEnd/>
          </a:ln>
        </p:spPr>
        <p:txBody>
          <a:bodyPr wrap="none">
            <a:spAutoFit/>
          </a:bodyPr>
          <a:lstStyle/>
          <a:p>
            <a:r>
              <a:rPr lang="de-DE" sz="1400"/>
              <a:t>Age</a:t>
            </a:r>
          </a:p>
        </p:txBody>
      </p:sp>
      <p:cxnSp>
        <p:nvCxnSpPr>
          <p:cNvPr id="15" name="Gerade Verbindung mit Pfeil 32"/>
          <p:cNvCxnSpPr/>
          <p:nvPr/>
        </p:nvCxnSpPr>
        <p:spPr>
          <a:xfrm rot="5400000" flipH="1" flipV="1">
            <a:off x="4672013" y="3502026"/>
            <a:ext cx="1022350" cy="80327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Gerade Verbindung mit Pfeil 34"/>
          <p:cNvCxnSpPr/>
          <p:nvPr/>
        </p:nvCxnSpPr>
        <p:spPr>
          <a:xfrm rot="5400000" flipH="1" flipV="1">
            <a:off x="5237957" y="3921920"/>
            <a:ext cx="1241425" cy="1825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44"/>
          <p:cNvCxnSpPr>
            <a:stCxn id="9" idx="0"/>
          </p:cNvCxnSpPr>
          <p:nvPr/>
        </p:nvCxnSpPr>
        <p:spPr>
          <a:xfrm flipH="1" flipV="1">
            <a:off x="6351589" y="3392488"/>
            <a:ext cx="311398" cy="12049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46"/>
          <p:cNvCxnSpPr/>
          <p:nvPr/>
        </p:nvCxnSpPr>
        <p:spPr>
          <a:xfrm rot="16200000" flipV="1">
            <a:off x="6807995" y="3447257"/>
            <a:ext cx="949325" cy="91281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48"/>
          <p:cNvCxnSpPr/>
          <p:nvPr/>
        </p:nvCxnSpPr>
        <p:spPr>
          <a:xfrm rot="10800000">
            <a:off x="7300913" y="3429001"/>
            <a:ext cx="1460500" cy="91281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50"/>
          <p:cNvCxnSpPr>
            <a:stCxn id="13" idx="1"/>
          </p:cNvCxnSpPr>
          <p:nvPr/>
        </p:nvCxnSpPr>
        <p:spPr>
          <a:xfrm rot="10800000">
            <a:off x="7629525" y="3355976"/>
            <a:ext cx="1716088" cy="66516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804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816864" y="1600200"/>
            <a:ext cx="11146536" cy="1739900"/>
          </a:xfrm>
        </p:spPr>
        <p:txBody>
          <a:bodyPr>
            <a:normAutofit fontScale="92500"/>
          </a:bodyPr>
          <a:lstStyle/>
          <a:p>
            <a:pPr>
              <a:lnSpc>
                <a:spcPts val="2900"/>
              </a:lnSpc>
            </a:pPr>
            <a:r>
              <a:rPr lang="de-DE" sz="1800" b="1" dirty="0"/>
              <a:t>Econometric model of criminal activity</a:t>
            </a:r>
          </a:p>
          <a:p>
            <a:pPr lvl="1">
              <a:lnSpc>
                <a:spcPts val="3000"/>
              </a:lnSpc>
            </a:pPr>
            <a:r>
              <a:rPr lang="de-DE" sz="1800" dirty="0"/>
              <a:t>The functional form has to be specified</a:t>
            </a:r>
          </a:p>
          <a:p>
            <a:pPr lvl="1">
              <a:lnSpc>
                <a:spcPts val="3000"/>
              </a:lnSpc>
            </a:pPr>
            <a:r>
              <a:rPr lang="de-DE" sz="1800" dirty="0"/>
              <a:t>Variables may have to be approximated by other quantities (some theoretically relevant variables we cannot obseve)</a:t>
            </a:r>
            <a:endParaRPr lang="de-DE" sz="1800" b="1" dirty="0"/>
          </a:p>
          <a:p>
            <a:endParaRPr lang="en-US" dirty="0"/>
          </a:p>
        </p:txBody>
      </p:sp>
      <p:pic>
        <p:nvPicPr>
          <p:cNvPr id="4" name="Grafik 14" descr="TP_tmp.png"/>
          <p:cNvPicPr>
            <a:picLocks noChangeAspect="1"/>
          </p:cNvPicPr>
          <p:nvPr>
            <p:custDataLst>
              <p:tags r:id="rId1"/>
            </p:custDataLst>
          </p:nvPr>
        </p:nvPicPr>
        <p:blipFill>
          <a:blip r:embed="rId5" cstate="print"/>
          <a:srcRect/>
          <a:stretch>
            <a:fillRect/>
          </a:stretch>
        </p:blipFill>
        <p:spPr bwMode="auto">
          <a:xfrm>
            <a:off x="1970088" y="4597400"/>
            <a:ext cx="5816600" cy="254000"/>
          </a:xfrm>
          <a:prstGeom prst="rect">
            <a:avLst/>
          </a:prstGeom>
          <a:noFill/>
          <a:ln w="9525">
            <a:noFill/>
            <a:miter lim="800000"/>
            <a:headEnd/>
            <a:tailEnd/>
          </a:ln>
        </p:spPr>
      </p:pic>
      <p:pic>
        <p:nvPicPr>
          <p:cNvPr id="5" name="Grafik 18" descr="TP_tmp.emf"/>
          <p:cNvPicPr>
            <a:picLocks noChangeAspect="1"/>
          </p:cNvPicPr>
          <p:nvPr>
            <p:custDataLst>
              <p:tags r:id="rId2"/>
            </p:custDataLst>
          </p:nvPr>
        </p:nvPicPr>
        <p:blipFill>
          <a:blip r:embed="rId6" cstate="print"/>
          <a:srcRect/>
          <a:stretch>
            <a:fillRect/>
          </a:stretch>
        </p:blipFill>
        <p:spPr bwMode="auto">
          <a:xfrm>
            <a:off x="3467100" y="5181600"/>
            <a:ext cx="4660900" cy="254000"/>
          </a:xfrm>
          <a:prstGeom prst="rect">
            <a:avLst/>
          </a:prstGeom>
          <a:noFill/>
          <a:ln w="9525">
            <a:noFill/>
            <a:miter lim="800000"/>
            <a:headEnd/>
            <a:tailEnd/>
          </a:ln>
        </p:spPr>
      </p:pic>
      <p:sp>
        <p:nvSpPr>
          <p:cNvPr id="6" name="Textfeld 19"/>
          <p:cNvSpPr txBox="1"/>
          <p:nvPr/>
        </p:nvSpPr>
        <p:spPr>
          <a:xfrm>
            <a:off x="1828800" y="3611564"/>
            <a:ext cx="1658938" cy="5238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defRPr/>
            </a:pPr>
            <a:r>
              <a:rPr lang="de-DE" sz="1400" dirty="0"/>
              <a:t>Measure of criminal activity</a:t>
            </a:r>
          </a:p>
        </p:txBody>
      </p:sp>
      <p:sp>
        <p:nvSpPr>
          <p:cNvPr id="7" name="Textfeld 20"/>
          <p:cNvSpPr txBox="1">
            <a:spLocks noChangeArrowheads="1"/>
          </p:cNvSpPr>
          <p:nvPr/>
        </p:nvSpPr>
        <p:spPr bwMode="auto">
          <a:xfrm>
            <a:off x="3905251" y="3611564"/>
            <a:ext cx="1330325" cy="523875"/>
          </a:xfrm>
          <a:prstGeom prst="rect">
            <a:avLst/>
          </a:prstGeom>
          <a:noFill/>
          <a:ln w="9525">
            <a:noFill/>
            <a:miter lim="800000"/>
            <a:headEnd/>
            <a:tailEnd/>
          </a:ln>
        </p:spPr>
        <p:txBody>
          <a:bodyPr wrap="none">
            <a:spAutoFit/>
          </a:bodyPr>
          <a:lstStyle/>
          <a:p>
            <a:r>
              <a:rPr lang="de-DE" sz="1400"/>
              <a:t>Wage for legal</a:t>
            </a:r>
          </a:p>
          <a:p>
            <a:r>
              <a:rPr lang="de-DE" sz="1400"/>
              <a:t>employment</a:t>
            </a:r>
          </a:p>
        </p:txBody>
      </p:sp>
      <p:sp>
        <p:nvSpPr>
          <p:cNvPr id="8" name="Textfeld 22"/>
          <p:cNvSpPr txBox="1">
            <a:spLocks noChangeArrowheads="1"/>
          </p:cNvSpPr>
          <p:nvPr/>
        </p:nvSpPr>
        <p:spPr bwMode="auto">
          <a:xfrm>
            <a:off x="5475289" y="3611563"/>
            <a:ext cx="671979" cy="523220"/>
          </a:xfrm>
          <a:prstGeom prst="rect">
            <a:avLst/>
          </a:prstGeom>
          <a:noFill/>
          <a:ln w="9525">
            <a:noFill/>
            <a:miter lim="800000"/>
            <a:headEnd/>
            <a:tailEnd/>
          </a:ln>
        </p:spPr>
        <p:txBody>
          <a:bodyPr wrap="none">
            <a:spAutoFit/>
          </a:bodyPr>
          <a:lstStyle/>
          <a:p>
            <a:r>
              <a:rPr lang="de-DE" sz="1400"/>
              <a:t>Other</a:t>
            </a:r>
          </a:p>
          <a:p>
            <a:r>
              <a:rPr lang="de-DE" sz="1400"/>
              <a:t>income</a:t>
            </a:r>
          </a:p>
        </p:txBody>
      </p:sp>
      <p:sp>
        <p:nvSpPr>
          <p:cNvPr id="9" name="Textfeld 23"/>
          <p:cNvSpPr txBox="1">
            <a:spLocks noChangeArrowheads="1"/>
          </p:cNvSpPr>
          <p:nvPr/>
        </p:nvSpPr>
        <p:spPr bwMode="auto">
          <a:xfrm>
            <a:off x="6534150" y="3611563"/>
            <a:ext cx="1171026" cy="523220"/>
          </a:xfrm>
          <a:prstGeom prst="rect">
            <a:avLst/>
          </a:prstGeom>
          <a:noFill/>
          <a:ln w="9525">
            <a:noFill/>
            <a:miter lim="800000"/>
            <a:headEnd/>
            <a:tailEnd/>
          </a:ln>
        </p:spPr>
        <p:txBody>
          <a:bodyPr wrap="none">
            <a:spAutoFit/>
          </a:bodyPr>
          <a:lstStyle/>
          <a:p>
            <a:r>
              <a:rPr lang="de-DE" sz="1400"/>
              <a:t>Frequency of </a:t>
            </a:r>
          </a:p>
          <a:p>
            <a:r>
              <a:rPr lang="de-DE" sz="1400"/>
              <a:t>prior arrests</a:t>
            </a:r>
          </a:p>
        </p:txBody>
      </p:sp>
      <p:sp>
        <p:nvSpPr>
          <p:cNvPr id="10" name="Textfeld 25"/>
          <p:cNvSpPr txBox="1">
            <a:spLocks noChangeArrowheads="1"/>
          </p:cNvSpPr>
          <p:nvPr/>
        </p:nvSpPr>
        <p:spPr bwMode="auto">
          <a:xfrm>
            <a:off x="3175000" y="5802313"/>
            <a:ext cx="1171026" cy="523220"/>
          </a:xfrm>
          <a:prstGeom prst="rect">
            <a:avLst/>
          </a:prstGeom>
          <a:noFill/>
          <a:ln w="9525">
            <a:noFill/>
            <a:miter lim="800000"/>
            <a:headEnd/>
            <a:tailEnd/>
          </a:ln>
        </p:spPr>
        <p:txBody>
          <a:bodyPr wrap="none">
            <a:spAutoFit/>
          </a:bodyPr>
          <a:lstStyle/>
          <a:p>
            <a:r>
              <a:rPr lang="de-DE" sz="1400"/>
              <a:t>Frequency of </a:t>
            </a:r>
          </a:p>
          <a:p>
            <a:r>
              <a:rPr lang="de-DE" sz="1400"/>
              <a:t>conviction</a:t>
            </a:r>
          </a:p>
        </p:txBody>
      </p:sp>
      <p:sp>
        <p:nvSpPr>
          <p:cNvPr id="11" name="Textfeld 26"/>
          <p:cNvSpPr txBox="1">
            <a:spLocks noChangeArrowheads="1"/>
          </p:cNvSpPr>
          <p:nvPr/>
        </p:nvSpPr>
        <p:spPr bwMode="auto">
          <a:xfrm>
            <a:off x="4708526" y="5802313"/>
            <a:ext cx="1755609" cy="523220"/>
          </a:xfrm>
          <a:prstGeom prst="rect">
            <a:avLst/>
          </a:prstGeom>
          <a:noFill/>
          <a:ln w="9525">
            <a:noFill/>
            <a:miter lim="800000"/>
            <a:headEnd/>
            <a:tailEnd/>
          </a:ln>
        </p:spPr>
        <p:txBody>
          <a:bodyPr wrap="none">
            <a:spAutoFit/>
          </a:bodyPr>
          <a:lstStyle/>
          <a:p>
            <a:r>
              <a:rPr lang="de-DE" sz="1400"/>
              <a:t>Average sentence</a:t>
            </a:r>
          </a:p>
          <a:p>
            <a:r>
              <a:rPr lang="de-DE" sz="1400"/>
              <a:t>length after conviction</a:t>
            </a:r>
          </a:p>
        </p:txBody>
      </p:sp>
      <p:sp>
        <p:nvSpPr>
          <p:cNvPr id="12" name="Textfeld 27"/>
          <p:cNvSpPr txBox="1">
            <a:spLocks noChangeArrowheads="1"/>
          </p:cNvSpPr>
          <p:nvPr/>
        </p:nvSpPr>
        <p:spPr bwMode="auto">
          <a:xfrm>
            <a:off x="6716714" y="5875339"/>
            <a:ext cx="485775" cy="307975"/>
          </a:xfrm>
          <a:prstGeom prst="rect">
            <a:avLst/>
          </a:prstGeom>
          <a:noFill/>
          <a:ln w="9525">
            <a:noFill/>
            <a:miter lim="800000"/>
            <a:headEnd/>
            <a:tailEnd/>
          </a:ln>
        </p:spPr>
        <p:txBody>
          <a:bodyPr wrap="none">
            <a:spAutoFit/>
          </a:bodyPr>
          <a:lstStyle/>
          <a:p>
            <a:r>
              <a:rPr lang="de-DE" sz="1400"/>
              <a:t>Age</a:t>
            </a:r>
          </a:p>
        </p:txBody>
      </p:sp>
      <p:cxnSp>
        <p:nvCxnSpPr>
          <p:cNvPr id="13" name="Gerade Verbindung mit Pfeil 30"/>
          <p:cNvCxnSpPr/>
          <p:nvPr/>
        </p:nvCxnSpPr>
        <p:spPr>
          <a:xfrm rot="5400000">
            <a:off x="2316957" y="4214020"/>
            <a:ext cx="474663" cy="3651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Ellipse 35"/>
          <p:cNvSpPr/>
          <p:nvPr/>
        </p:nvSpPr>
        <p:spPr>
          <a:xfrm>
            <a:off x="7885114" y="5108576"/>
            <a:ext cx="365125" cy="365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cxnSp>
        <p:nvCxnSpPr>
          <p:cNvPr id="15" name="Gerade Verbindung mit Pfeil 38"/>
          <p:cNvCxnSpPr>
            <a:stCxn id="8" idx="2"/>
          </p:cNvCxnSpPr>
          <p:nvPr/>
        </p:nvCxnSpPr>
        <p:spPr>
          <a:xfrm flipH="1">
            <a:off x="5694364" y="4134784"/>
            <a:ext cx="116915" cy="4261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Gerade Verbindung mit Pfeil 54"/>
          <p:cNvCxnSpPr/>
          <p:nvPr/>
        </p:nvCxnSpPr>
        <p:spPr>
          <a:xfrm rot="16200000" flipH="1">
            <a:off x="6862763" y="4305301"/>
            <a:ext cx="474663" cy="18256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Gerade Verbindung mit Pfeil 55"/>
          <p:cNvCxnSpPr/>
          <p:nvPr/>
        </p:nvCxnSpPr>
        <p:spPr>
          <a:xfrm rot="5400000">
            <a:off x="4087813" y="4305301"/>
            <a:ext cx="511175" cy="1460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Gerade Verbindung mit Pfeil 56"/>
          <p:cNvCxnSpPr/>
          <p:nvPr/>
        </p:nvCxnSpPr>
        <p:spPr>
          <a:xfrm flipV="1">
            <a:off x="3686176" y="5437188"/>
            <a:ext cx="474663" cy="4381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Gerade Verbindung mit Pfeil 60"/>
          <p:cNvCxnSpPr/>
          <p:nvPr/>
        </p:nvCxnSpPr>
        <p:spPr>
          <a:xfrm rot="5400000" flipH="1" flipV="1">
            <a:off x="5511800" y="5437188"/>
            <a:ext cx="438150" cy="4381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Gerade Verbindung mit Pfeil 62"/>
          <p:cNvCxnSpPr/>
          <p:nvPr/>
        </p:nvCxnSpPr>
        <p:spPr>
          <a:xfrm rot="5400000" flipH="1" flipV="1">
            <a:off x="6881020" y="5491957"/>
            <a:ext cx="474662" cy="3651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feld 77"/>
          <p:cNvSpPr txBox="1"/>
          <p:nvPr/>
        </p:nvSpPr>
        <p:spPr>
          <a:xfrm>
            <a:off x="8140700" y="3976688"/>
            <a:ext cx="1580754" cy="738664"/>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de-DE" sz="1400" dirty="0" err="1"/>
              <a:t>Unobserved</a:t>
            </a:r>
            <a:r>
              <a:rPr lang="de-DE" sz="1400" dirty="0"/>
              <a:t>  </a:t>
            </a:r>
            <a:r>
              <a:rPr lang="de-DE" sz="1400" dirty="0" err="1"/>
              <a:t>deter</a:t>
            </a:r>
            <a:r>
              <a:rPr lang="de-DE" sz="1400" dirty="0"/>
              <a:t>-</a:t>
            </a:r>
          </a:p>
          <a:p>
            <a:pPr>
              <a:defRPr/>
            </a:pPr>
            <a:r>
              <a:rPr lang="de-DE" sz="1400" dirty="0" err="1"/>
              <a:t>minants</a:t>
            </a:r>
            <a:r>
              <a:rPr lang="de-DE" sz="1400" dirty="0"/>
              <a:t> </a:t>
            </a:r>
            <a:r>
              <a:rPr lang="de-DE" sz="1400" dirty="0" err="1"/>
              <a:t>of</a:t>
            </a:r>
            <a:r>
              <a:rPr lang="de-DE" sz="1400" dirty="0"/>
              <a:t> </a:t>
            </a:r>
            <a:r>
              <a:rPr lang="de-DE" sz="1400" dirty="0" err="1"/>
              <a:t>criminal</a:t>
            </a:r>
            <a:r>
              <a:rPr lang="de-DE" sz="1400" dirty="0"/>
              <a:t> </a:t>
            </a:r>
          </a:p>
          <a:p>
            <a:pPr>
              <a:defRPr/>
            </a:pPr>
            <a:r>
              <a:rPr lang="de-DE" sz="1400" dirty="0" err="1"/>
              <a:t>activity</a:t>
            </a:r>
            <a:endParaRPr lang="de-DE" sz="1400" dirty="0"/>
          </a:p>
        </p:txBody>
      </p:sp>
      <p:cxnSp>
        <p:nvCxnSpPr>
          <p:cNvPr id="22" name="Gerade Verbindung mit Pfeil 78"/>
          <p:cNvCxnSpPr/>
          <p:nvPr/>
        </p:nvCxnSpPr>
        <p:spPr>
          <a:xfrm rot="5400000">
            <a:off x="8177213" y="4779963"/>
            <a:ext cx="365125" cy="292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feld 81"/>
          <p:cNvSpPr txBox="1"/>
          <p:nvPr/>
        </p:nvSpPr>
        <p:spPr>
          <a:xfrm>
            <a:off x="8286751" y="5437188"/>
            <a:ext cx="1937453" cy="738664"/>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defRPr/>
            </a:pPr>
            <a:r>
              <a:rPr lang="de-DE" sz="1400" dirty="0"/>
              <a:t>e.g. </a:t>
            </a:r>
            <a:r>
              <a:rPr lang="de-DE" sz="1400" dirty="0" err="1"/>
              <a:t>moral</a:t>
            </a:r>
            <a:r>
              <a:rPr lang="de-DE" sz="1400" dirty="0"/>
              <a:t> </a:t>
            </a:r>
            <a:r>
              <a:rPr lang="de-DE" sz="1400" dirty="0" err="1"/>
              <a:t>character</a:t>
            </a:r>
            <a:r>
              <a:rPr lang="de-DE" sz="1400" dirty="0"/>
              <a:t>, </a:t>
            </a:r>
          </a:p>
          <a:p>
            <a:pPr>
              <a:defRPr/>
            </a:pPr>
            <a:r>
              <a:rPr lang="de-DE" sz="1400" u="sng" dirty="0"/>
              <a:t>wage in </a:t>
            </a:r>
            <a:r>
              <a:rPr lang="de-DE" sz="1400" u="sng" dirty="0" err="1"/>
              <a:t>criminal</a:t>
            </a:r>
            <a:r>
              <a:rPr lang="de-DE" sz="1400" u="sng" dirty="0"/>
              <a:t> </a:t>
            </a:r>
            <a:r>
              <a:rPr lang="de-DE" sz="1400" u="sng" dirty="0" err="1"/>
              <a:t>activity</a:t>
            </a:r>
            <a:r>
              <a:rPr lang="de-DE" sz="1400" dirty="0"/>
              <a:t>,</a:t>
            </a:r>
          </a:p>
          <a:p>
            <a:pPr>
              <a:defRPr/>
            </a:pPr>
            <a:r>
              <a:rPr lang="de-DE" sz="1400" dirty="0" err="1"/>
              <a:t>family</a:t>
            </a:r>
            <a:r>
              <a:rPr lang="de-DE" sz="1400" dirty="0"/>
              <a:t> </a:t>
            </a:r>
            <a:r>
              <a:rPr lang="de-DE" sz="1400" dirty="0" err="1"/>
              <a:t>background</a:t>
            </a:r>
            <a:r>
              <a:rPr lang="de-DE" sz="1400" dirty="0"/>
              <a:t> … </a:t>
            </a:r>
          </a:p>
        </p:txBody>
      </p:sp>
    </p:spTree>
    <p:extLst>
      <p:ext uri="{BB962C8B-B14F-4D97-AF65-F5344CB8AC3E}">
        <p14:creationId xmlns:p14="http://schemas.microsoft.com/office/powerpoint/2010/main" val="141493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8153400" cy="990600"/>
          </a:xfrm>
        </p:spPr>
        <p:txBody>
          <a:bodyPr>
            <a:normAutofit fontScale="90000"/>
          </a:bodyPr>
          <a:lstStyle/>
          <a:p>
            <a:r>
              <a:rPr lang="en-US" dirty="0"/>
              <a:t>Models vs Estimation Procedures</a:t>
            </a:r>
            <a:br>
              <a:rPr lang="en-US" dirty="0"/>
            </a:br>
            <a:r>
              <a:rPr lang="en-US" dirty="0"/>
              <a:t> </a:t>
            </a:r>
            <a:r>
              <a:rPr lang="en-US" sz="3100" dirty="0"/>
              <a:t>(Hayashi 2000)</a:t>
            </a:r>
            <a:endParaRPr lang="en-US" dirty="0"/>
          </a:p>
        </p:txBody>
      </p:sp>
      <p:sp>
        <p:nvSpPr>
          <p:cNvPr id="3" name="Content Placeholder 2"/>
          <p:cNvSpPr>
            <a:spLocks noGrp="1"/>
          </p:cNvSpPr>
          <p:nvPr>
            <p:ph sz="quarter" idx="1"/>
          </p:nvPr>
        </p:nvSpPr>
        <p:spPr>
          <a:xfrm>
            <a:off x="838200" y="1600200"/>
            <a:ext cx="10744200" cy="4953000"/>
          </a:xfrm>
        </p:spPr>
        <p:txBody>
          <a:bodyPr>
            <a:normAutofit fontScale="92500" lnSpcReduction="20000"/>
          </a:bodyPr>
          <a:lstStyle/>
          <a:p>
            <a:r>
              <a:rPr lang="en-US" dirty="0"/>
              <a:t>A model is a formal representation of the process by which a social system produces output.</a:t>
            </a:r>
          </a:p>
          <a:p>
            <a:r>
              <a:rPr lang="en-US" dirty="0"/>
              <a:t>An estimation procedure is a data-based protocol for choosing from the model the parameters most likely to have generated our data.  </a:t>
            </a:r>
          </a:p>
          <a:p>
            <a:endParaRPr lang="en-US" dirty="0"/>
          </a:p>
          <a:p>
            <a:r>
              <a:rPr lang="en-US" dirty="0"/>
              <a:t>For most of this class, we will be working with a linear regression model and using OLS as our estimation procedure.</a:t>
            </a:r>
          </a:p>
          <a:p>
            <a:pPr lvl="1"/>
            <a:r>
              <a:rPr lang="en-US" dirty="0"/>
              <a:t>For instance, you collect data on home ownership rates in different cities along with a range of predictor variables.  You can estimate a linear regression via OLS to understand the size and significance of the predictor variables relationship with home ownership.</a:t>
            </a:r>
          </a:p>
          <a:p>
            <a:r>
              <a:rPr lang="en-US" dirty="0"/>
              <a:t>When we move to logistic regression, we utilize a different probability distribution, and a new estimation procedure – maximum likelihood.</a:t>
            </a:r>
          </a:p>
        </p:txBody>
      </p:sp>
    </p:spTree>
    <p:extLst>
      <p:ext uri="{BB962C8B-B14F-4D97-AF65-F5344CB8AC3E}">
        <p14:creationId xmlns:p14="http://schemas.microsoft.com/office/powerpoint/2010/main" val="417742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DFFB86-CD05-44FC-893D-47E95B6572A7}"/>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8F6165-4050-41C7-BDA5-4C1313528936}"/>
              </a:ext>
            </a:extLst>
          </p:cNvPr>
          <p:cNvSpPr>
            <a:spLocks noGrp="1"/>
          </p:cNvSpPr>
          <p:nvPr>
            <p:ph type="title"/>
          </p:nvPr>
        </p:nvSpPr>
        <p:spPr/>
        <p:txBody>
          <a:bodyPr/>
          <a:lstStyle/>
          <a:p>
            <a:r>
              <a:rPr lang="en-US" dirty="0"/>
              <a:t>Class Content and Overview</a:t>
            </a:r>
          </a:p>
        </p:txBody>
      </p:sp>
    </p:spTree>
    <p:extLst>
      <p:ext uri="{BB962C8B-B14F-4D97-AF65-F5344CB8AC3E}">
        <p14:creationId xmlns:p14="http://schemas.microsoft.com/office/powerpoint/2010/main" val="207101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3"/>
          <a:stretch>
            <a:fillRect/>
          </a:stretch>
        </p:blipFill>
        <p:spPr>
          <a:xfrm>
            <a:off x="0" y="26195"/>
            <a:ext cx="12192000" cy="6831806"/>
          </a:xfrm>
          <a:prstGeom prst="rect">
            <a:avLst/>
          </a:prstGeom>
        </p:spPr>
      </p:pic>
      <p:sp>
        <p:nvSpPr>
          <p:cNvPr id="2" name="Title 1"/>
          <p:cNvSpPr>
            <a:spLocks noGrp="1"/>
          </p:cNvSpPr>
          <p:nvPr>
            <p:ph type="title"/>
          </p:nvPr>
        </p:nvSpPr>
        <p:spPr>
          <a:xfrm>
            <a:off x="2743200" y="2667000"/>
            <a:ext cx="7162800" cy="990600"/>
          </a:xfrm>
        </p:spPr>
        <p:txBody>
          <a:bodyPr>
            <a:noAutofit/>
          </a:bodyPr>
          <a:lstStyle/>
          <a:p>
            <a:r>
              <a:rPr lang="en-US" sz="6600" dirty="0">
                <a:solidFill>
                  <a:schemeClr val="bg1"/>
                </a:solidFill>
              </a:rPr>
              <a:t>Why are we here?</a:t>
            </a:r>
          </a:p>
        </p:txBody>
      </p:sp>
    </p:spTree>
    <p:extLst>
      <p:ext uri="{BB962C8B-B14F-4D97-AF65-F5344CB8AC3E}">
        <p14:creationId xmlns:p14="http://schemas.microsoft.com/office/powerpoint/2010/main" val="755534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Texts</a:t>
            </a:r>
          </a:p>
        </p:txBody>
      </p:sp>
      <p:sp>
        <p:nvSpPr>
          <p:cNvPr id="3" name="Content Placeholder 2"/>
          <p:cNvSpPr>
            <a:spLocks noGrp="1"/>
          </p:cNvSpPr>
          <p:nvPr>
            <p:ph sz="quarter" idx="1"/>
          </p:nvPr>
        </p:nvSpPr>
        <p:spPr>
          <a:xfrm>
            <a:off x="956564" y="2057400"/>
            <a:ext cx="10591800" cy="3810000"/>
          </a:xfrm>
        </p:spPr>
        <p:txBody>
          <a:bodyPr>
            <a:normAutofit fontScale="92500"/>
          </a:bodyPr>
          <a:lstStyle/>
          <a:p>
            <a:pPr marL="342900" marR="0" lvl="0" indent="-342900">
              <a:lnSpc>
                <a:spcPct val="150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Arial" panose="020B0604020202020204" pitchFamily="34" charset="0"/>
              </a:rPr>
              <a:t>Wooldridge, J. M. (2016). </a:t>
            </a:r>
            <a:r>
              <a:rPr lang="en-US" sz="3200" i="1" dirty="0">
                <a:effectLst/>
                <a:latin typeface="Calibri" panose="020F0502020204030204" pitchFamily="34" charset="0"/>
                <a:ea typeface="Calibri" panose="020F0502020204030204" pitchFamily="34" charset="0"/>
                <a:cs typeface="Arial" panose="020B0604020202020204" pitchFamily="34" charset="0"/>
              </a:rPr>
              <a:t>Introductory econometrics: a modern approach</a:t>
            </a:r>
            <a:r>
              <a:rPr lang="en-US" sz="3200" dirty="0">
                <a:effectLst/>
                <a:latin typeface="Calibri" panose="020F0502020204030204" pitchFamily="34" charset="0"/>
                <a:ea typeface="Calibri" panose="020F0502020204030204" pitchFamily="34" charset="0"/>
                <a:cs typeface="Arial" panose="020B0604020202020204" pitchFamily="34" charset="0"/>
              </a:rPr>
              <a:t>: Cengage Learning. [</a:t>
            </a:r>
            <a:r>
              <a:rPr lang="en-US" sz="3200" b="1" i="1" dirty="0">
                <a:effectLst/>
                <a:latin typeface="Calibri" panose="020F0502020204030204" pitchFamily="34" charset="0"/>
                <a:ea typeface="Calibri" panose="020F0502020204030204" pitchFamily="34" charset="0"/>
                <a:cs typeface="Arial" panose="020B0604020202020204" pitchFamily="34" charset="0"/>
              </a:rPr>
              <a:t>Required:</a:t>
            </a:r>
            <a:r>
              <a:rPr lang="en-US" sz="3200" dirty="0">
                <a:effectLst/>
                <a:latin typeface="Calibri" panose="020F0502020204030204" pitchFamily="34" charset="0"/>
                <a:ea typeface="Calibri" panose="020F0502020204030204" pitchFamily="34" charset="0"/>
                <a:cs typeface="Arial" panose="020B0604020202020204" pitchFamily="34" charset="0"/>
              </a:rPr>
              <a:t> </a:t>
            </a:r>
            <a:r>
              <a:rPr lang="en-US" sz="3200" b="1" i="1" dirty="0">
                <a:effectLst/>
                <a:latin typeface="Calibri" panose="020F0502020204030204" pitchFamily="34" charset="0"/>
                <a:ea typeface="Calibri" panose="020F0502020204030204" pitchFamily="34" charset="0"/>
                <a:cs typeface="Arial" panose="020B0604020202020204" pitchFamily="34" charset="0"/>
              </a:rPr>
              <a:t>Earlier editions are fine</a:t>
            </a:r>
            <a:r>
              <a:rPr lang="en-US" sz="32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nSpc>
                <a:spcPct val="150000"/>
              </a:lnSpc>
              <a:spcBef>
                <a:spcPts val="0"/>
              </a:spcBef>
              <a:spcAft>
                <a:spcPts val="0"/>
              </a:spcAft>
              <a:buFont typeface="+mj-lt"/>
              <a:buAutoNum type="arabicPeriod"/>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mj-lt"/>
              <a:buAutoNum type="arabicPeriod"/>
            </a:pPr>
            <a:r>
              <a:rPr lang="en-US" sz="3200" dirty="0">
                <a:effectLst/>
                <a:latin typeface="Calibri" panose="020F0502020204030204" pitchFamily="34" charset="0"/>
                <a:ea typeface="Calibri" panose="020F0502020204030204" pitchFamily="34" charset="0"/>
                <a:cs typeface="Arial" panose="020B0604020202020204" pitchFamily="34" charset="0"/>
              </a:rPr>
              <a:t>Long, J.D. &amp; </a:t>
            </a:r>
            <a:r>
              <a:rPr lang="en-US" sz="3200" dirty="0" err="1">
                <a:effectLst/>
                <a:latin typeface="Calibri" panose="020F0502020204030204" pitchFamily="34" charset="0"/>
                <a:ea typeface="Calibri" panose="020F0502020204030204" pitchFamily="34" charset="0"/>
                <a:cs typeface="Arial" panose="020B0604020202020204" pitchFamily="34" charset="0"/>
              </a:rPr>
              <a:t>Teetor</a:t>
            </a:r>
            <a:r>
              <a:rPr lang="en-US" sz="3200" dirty="0">
                <a:effectLst/>
                <a:latin typeface="Calibri" panose="020F0502020204030204" pitchFamily="34" charset="0"/>
                <a:ea typeface="Calibri" panose="020F0502020204030204" pitchFamily="34" charset="0"/>
                <a:cs typeface="Arial" panose="020B0604020202020204" pitchFamily="34" charset="0"/>
              </a:rPr>
              <a:t>, Paul (2019). </a:t>
            </a:r>
            <a:r>
              <a:rPr lang="en-US" sz="3200" i="1" dirty="0">
                <a:effectLst/>
                <a:latin typeface="Calibri" panose="020F0502020204030204" pitchFamily="34" charset="0"/>
                <a:ea typeface="Calibri" panose="020F0502020204030204" pitchFamily="34" charset="0"/>
                <a:cs typeface="Arial" panose="020B0604020202020204" pitchFamily="34" charset="0"/>
              </a:rPr>
              <a:t>R cookbook</a:t>
            </a:r>
            <a:r>
              <a:rPr lang="en-US" sz="3200" dirty="0">
                <a:effectLst/>
                <a:latin typeface="Calibri" panose="020F0502020204030204" pitchFamily="34" charset="0"/>
                <a:ea typeface="Calibri" panose="020F0502020204030204" pitchFamily="34" charset="0"/>
                <a:cs typeface="Arial" panose="020B0604020202020204" pitchFamily="34" charset="0"/>
              </a:rPr>
              <a:t>: O'Reilly [</a:t>
            </a:r>
            <a:r>
              <a:rPr lang="en-US" sz="3200" b="1" i="1" dirty="0">
                <a:effectLst/>
                <a:latin typeface="Calibri" panose="020F0502020204030204" pitchFamily="34" charset="0"/>
                <a:ea typeface="Calibri" panose="020F0502020204030204" pitchFamily="34" charset="0"/>
                <a:cs typeface="Arial" panose="020B0604020202020204" pitchFamily="34" charset="0"/>
              </a:rPr>
              <a:t>Optional</a:t>
            </a:r>
            <a:r>
              <a:rPr lang="en-US" sz="3200" dirty="0">
                <a:effectLst/>
                <a:latin typeface="Calibri" panose="020F0502020204030204" pitchFamily="34" charset="0"/>
                <a:ea typeface="Calibri" panose="020F0502020204030204" pitchFamily="34" charset="0"/>
                <a:cs typeface="Arial" panose="020B0604020202020204" pitchFamily="34" charset="0"/>
              </a:rPr>
              <a:t>]</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Weekly readings and class structure</a:t>
            </a:r>
          </a:p>
        </p:txBody>
      </p:sp>
      <p:sp>
        <p:nvSpPr>
          <p:cNvPr id="3" name="Content Placeholder 2"/>
          <p:cNvSpPr>
            <a:spLocks noGrp="1"/>
          </p:cNvSpPr>
          <p:nvPr>
            <p:ph sz="quarter" idx="1"/>
          </p:nvPr>
        </p:nvSpPr>
        <p:spPr>
          <a:xfrm>
            <a:off x="816864" y="1600200"/>
            <a:ext cx="10871200" cy="4876800"/>
          </a:xfrm>
        </p:spPr>
        <p:txBody>
          <a:bodyPr>
            <a:normAutofit lnSpcReduction="10000"/>
          </a:bodyPr>
          <a:lstStyle/>
          <a:p>
            <a:r>
              <a:rPr lang="en-US" dirty="0"/>
              <a:t>The goal of this course is to provide you with the fundamental tools needed to analyze relationships and investigate phenomena of interest to you.</a:t>
            </a:r>
          </a:p>
          <a:p>
            <a:r>
              <a:rPr lang="en-US" dirty="0"/>
              <a:t>Each week we will:</a:t>
            </a:r>
          </a:p>
          <a:p>
            <a:pPr lvl="1"/>
            <a:r>
              <a:rPr lang="en-US" dirty="0"/>
              <a:t>explore different aspects of linear models, </a:t>
            </a:r>
          </a:p>
          <a:p>
            <a:pPr lvl="1"/>
            <a:r>
              <a:rPr lang="en-US" dirty="0"/>
              <a:t>witness the use of those models in scholarly articles, and </a:t>
            </a:r>
          </a:p>
          <a:p>
            <a:pPr lvl="1"/>
            <a:r>
              <a:rPr lang="en-US" dirty="0"/>
              <a:t>implement those models in R</a:t>
            </a:r>
          </a:p>
          <a:p>
            <a:pPr lvl="1"/>
            <a:endParaRPr lang="en-US" dirty="0"/>
          </a:p>
          <a:p>
            <a:r>
              <a:rPr lang="en-US" dirty="0">
                <a:solidFill>
                  <a:schemeClr val="accent1">
                    <a:lumMod val="50000"/>
                  </a:schemeClr>
                </a:solidFill>
              </a:rPr>
              <a:t>I will post my lecture slides before each class.  All slides, readings, data sets, and R codes will be available in the ‘Weekly Lectures and Readings’ tab on blackboard.</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816864" y="1905000"/>
            <a:ext cx="10536936" cy="4495800"/>
          </a:xfrm>
        </p:spPr>
        <p:txBody>
          <a:bodyPr/>
          <a:lstStyle/>
          <a:p>
            <a:r>
              <a:rPr lang="en-US" b="1" dirty="0"/>
              <a:t>Problem sets </a:t>
            </a:r>
            <a:r>
              <a:rPr lang="en-US" dirty="0"/>
              <a:t>will be due several times throughout the semester.   I expect to assign 4 sets.</a:t>
            </a:r>
          </a:p>
          <a:p>
            <a:r>
              <a:rPr lang="en-US" dirty="0"/>
              <a:t>I encourage you to work with your classmates on these assignments, but ultimately complete and write-up the answers by yourself.</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Paper</a:t>
            </a:r>
          </a:p>
        </p:txBody>
      </p:sp>
      <p:sp>
        <p:nvSpPr>
          <p:cNvPr id="3" name="Content Placeholder 2"/>
          <p:cNvSpPr>
            <a:spLocks noGrp="1"/>
          </p:cNvSpPr>
          <p:nvPr>
            <p:ph sz="quarter" idx="1"/>
          </p:nvPr>
        </p:nvSpPr>
        <p:spPr>
          <a:xfrm>
            <a:off x="816864" y="1600200"/>
            <a:ext cx="10871200" cy="5257800"/>
          </a:xfrm>
        </p:spPr>
        <p:txBody>
          <a:bodyPr>
            <a:normAutofit/>
          </a:bodyPr>
          <a:lstStyle/>
          <a:p>
            <a:r>
              <a:rPr lang="en-US" sz="3200" dirty="0"/>
              <a:t>We will be putting our econometric skills into action through a data analysis paper (approximately 3,000 to 5,000 words).</a:t>
            </a:r>
          </a:p>
          <a:p>
            <a:pPr lvl="1"/>
            <a:r>
              <a:rPr lang="en-US" dirty="0"/>
              <a:t>You will work in groups of 3 or 4 on this paper.</a:t>
            </a:r>
          </a:p>
          <a:p>
            <a:r>
              <a:rPr lang="en-US" sz="3200" dirty="0"/>
              <a:t>You will </a:t>
            </a:r>
            <a:r>
              <a:rPr lang="en-US" sz="3200" u="sng" dirty="0"/>
              <a:t>not</a:t>
            </a:r>
            <a:r>
              <a:rPr lang="en-US" sz="3200" dirty="0"/>
              <a:t> need to collect original data.  You will rely on existing data sources.  </a:t>
            </a:r>
          </a:p>
          <a:p>
            <a:pPr lvl="1"/>
            <a:r>
              <a:rPr lang="en-US" dirty="0"/>
              <a:t>There are many online datasets and repositories such as such as ICPSR, World Values Survey, IES, Census Data, Pew Internet and American Life Project, Current Population Survey, </a:t>
            </a:r>
            <a:r>
              <a:rPr lang="en-US" dirty="0" err="1"/>
              <a:t>FedView</a:t>
            </a:r>
            <a:r>
              <a:rPr lang="en-US" dirty="0"/>
              <a:t> survey, Harvard </a:t>
            </a:r>
            <a:r>
              <a:rPr lang="en-US" dirty="0" err="1"/>
              <a:t>Dataverse</a:t>
            </a:r>
            <a:r>
              <a:rPr lang="en-US" dirty="0"/>
              <a:t>, open data portals, etc...</a:t>
            </a:r>
          </a:p>
          <a:p>
            <a:pPr lvl="1"/>
            <a:r>
              <a:rPr lang="en-US" dirty="0"/>
              <a:t>Alternatively, you can respectfully ask a faculty member at this or another institution if they would be willing to share their data.  </a:t>
            </a:r>
          </a:p>
        </p:txBody>
      </p:sp>
    </p:spTree>
    <p:extLst>
      <p:ext uri="{BB962C8B-B14F-4D97-AF65-F5344CB8AC3E}">
        <p14:creationId xmlns:p14="http://schemas.microsoft.com/office/powerpoint/2010/main" val="4208766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paper cont…</a:t>
            </a:r>
          </a:p>
        </p:txBody>
      </p:sp>
      <p:sp>
        <p:nvSpPr>
          <p:cNvPr id="3" name="Content Placeholder 2"/>
          <p:cNvSpPr>
            <a:spLocks noGrp="1"/>
          </p:cNvSpPr>
          <p:nvPr>
            <p:ph sz="quarter" idx="1"/>
          </p:nvPr>
        </p:nvSpPr>
        <p:spPr>
          <a:xfrm>
            <a:off x="816864" y="1600200"/>
            <a:ext cx="10765536" cy="4953000"/>
          </a:xfrm>
        </p:spPr>
        <p:txBody>
          <a:bodyPr>
            <a:normAutofit fontScale="92500" lnSpcReduction="10000"/>
          </a:bodyPr>
          <a:lstStyle/>
          <a:p>
            <a:r>
              <a:rPr lang="en-US" sz="2800" dirty="0"/>
              <a:t>You will be required to develop testable hypotheses using methods covered in this course and to situate your hypotheses within the current literature or policy debate regarding your topic of interest.  </a:t>
            </a:r>
          </a:p>
          <a:p>
            <a:r>
              <a:rPr lang="en-US" sz="2800" dirty="0"/>
              <a:t>The aim of this paper is to give you a more complete experience of the data analysis process.  You will go from initial data screening and cleaning to final model output and interpretation.  </a:t>
            </a:r>
          </a:p>
          <a:p>
            <a:r>
              <a:rPr lang="en-US" sz="2800" dirty="0"/>
              <a:t>For this assignment you will write your paper as if preparing it for submission to a journal or as a report to a relevant agency, nonprofit or think tank. </a:t>
            </a:r>
          </a:p>
          <a:p>
            <a:r>
              <a:rPr lang="en-US" sz="2800" b="1" dirty="0">
                <a:solidFill>
                  <a:schemeClr val="accent1">
                    <a:lumMod val="50000"/>
                  </a:schemeClr>
                </a:solidFill>
              </a:rPr>
              <a:t>Please find a dataset </a:t>
            </a:r>
            <a:r>
              <a:rPr lang="en-US" sz="2800" b="1" u="sng" dirty="0">
                <a:solidFill>
                  <a:schemeClr val="accent1">
                    <a:lumMod val="50000"/>
                  </a:schemeClr>
                </a:solidFill>
              </a:rPr>
              <a:t>early on in the semester</a:t>
            </a:r>
            <a:r>
              <a:rPr lang="en-US" sz="2800" b="1" dirty="0">
                <a:solidFill>
                  <a:schemeClr val="accent1">
                    <a:lumMod val="50000"/>
                  </a:schemeClr>
                </a:solidFill>
              </a:rPr>
              <a:t>.  You can then use this data set to work through the methods we are covering in class.  Having data that is meaningful to you is one way to overcome a general distaste for anything quantitative.</a:t>
            </a:r>
            <a:endParaRPr lang="en-US" b="1" dirty="0">
              <a:solidFill>
                <a:schemeClr val="accent1">
                  <a:lumMod val="50000"/>
                </a:schemeClr>
              </a:solidFill>
            </a:endParaRPr>
          </a:p>
          <a:p>
            <a:endParaRPr lang="en-US" dirty="0"/>
          </a:p>
        </p:txBody>
      </p:sp>
    </p:spTree>
    <p:extLst>
      <p:ext uri="{BB962C8B-B14F-4D97-AF65-F5344CB8AC3E}">
        <p14:creationId xmlns:p14="http://schemas.microsoft.com/office/powerpoint/2010/main" val="914105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89090" name="Rectangle 2"/>
          <p:cNvSpPr>
            <a:spLocks noChangeArrowheads="1"/>
          </p:cNvSpPr>
          <p:nvPr/>
        </p:nvSpPr>
        <p:spPr bwMode="auto">
          <a:xfrm>
            <a:off x="3124200" y="2057400"/>
            <a:ext cx="5874878"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algn="just" fontAlgn="base">
              <a:spcBef>
                <a:spcPct val="0"/>
              </a:spcBef>
              <a:spcAft>
                <a:spcPct val="0"/>
              </a:spcAft>
            </a:pPr>
            <a:r>
              <a:rPr lang="en-US" sz="2000" b="1" dirty="0">
                <a:latin typeface="Calibri" pitchFamily="34" charset="0"/>
                <a:ea typeface="Times New Roman" pitchFamily="18" charset="0"/>
                <a:cs typeface="Arial" pitchFamily="34" charset="0"/>
              </a:rPr>
              <a:t>Your grade in this course will be calculated as follows:</a:t>
            </a:r>
            <a:endParaRPr lang="en-US" sz="3600" dirty="0">
              <a:latin typeface="Arial" pitchFamily="34" charset="0"/>
              <a:cs typeface="Arial" pitchFamily="34" charset="0"/>
            </a:endParaRPr>
          </a:p>
        </p:txBody>
      </p:sp>
      <p:pic>
        <p:nvPicPr>
          <p:cNvPr id="5" name="Picture 4">
            <a:extLst>
              <a:ext uri="{FF2B5EF4-FFF2-40B4-BE49-F238E27FC236}">
                <a16:creationId xmlns:a16="http://schemas.microsoft.com/office/drawing/2014/main" id="{CA0B1D11-01CC-472D-9171-169B0A091E36}"/>
              </a:ext>
            </a:extLst>
          </p:cNvPr>
          <p:cNvPicPr>
            <a:picLocks noChangeAspect="1"/>
          </p:cNvPicPr>
          <p:nvPr/>
        </p:nvPicPr>
        <p:blipFill>
          <a:blip r:embed="rId3"/>
          <a:stretch>
            <a:fillRect/>
          </a:stretch>
        </p:blipFill>
        <p:spPr>
          <a:xfrm>
            <a:off x="766064" y="2457510"/>
            <a:ext cx="10972800" cy="4138918"/>
          </a:xfrm>
          <a:prstGeom prst="rect">
            <a:avLst/>
          </a:prstGeom>
        </p:spPr>
      </p:pic>
      <p:sp>
        <p:nvSpPr>
          <p:cNvPr id="6" name="TextBox 5">
            <a:extLst>
              <a:ext uri="{FF2B5EF4-FFF2-40B4-BE49-F238E27FC236}">
                <a16:creationId xmlns:a16="http://schemas.microsoft.com/office/drawing/2014/main" id="{B31D1ADA-5C1C-4284-8289-67C32DE2C05A}"/>
              </a:ext>
            </a:extLst>
          </p:cNvPr>
          <p:cNvSpPr txBox="1"/>
          <p:nvPr/>
        </p:nvSpPr>
        <p:spPr>
          <a:xfrm>
            <a:off x="8534400" y="830818"/>
            <a:ext cx="3440622" cy="369332"/>
          </a:xfrm>
          <a:prstGeom prst="rect">
            <a:avLst/>
          </a:prstGeom>
          <a:noFill/>
        </p:spPr>
        <p:txBody>
          <a:bodyPr wrap="none" rtlCol="0">
            <a:spAutoFit/>
          </a:bodyPr>
          <a:lstStyle/>
          <a:p>
            <a:r>
              <a:rPr lang="en-US" b="1" dirty="0">
                <a:solidFill>
                  <a:srgbClr val="FF0000"/>
                </a:solidFill>
              </a:rPr>
              <a:t>Updated Midterm Date as of 1/10</a:t>
            </a:r>
          </a:p>
        </p:txBody>
      </p:sp>
      <p:cxnSp>
        <p:nvCxnSpPr>
          <p:cNvPr id="8" name="Straight Arrow Connector 7">
            <a:extLst>
              <a:ext uri="{FF2B5EF4-FFF2-40B4-BE49-F238E27FC236}">
                <a16:creationId xmlns:a16="http://schemas.microsoft.com/office/drawing/2014/main" id="{264D7794-7409-4C0E-AB69-6577058624A6}"/>
              </a:ext>
            </a:extLst>
          </p:cNvPr>
          <p:cNvCxnSpPr>
            <a:stCxn id="6" idx="2"/>
          </p:cNvCxnSpPr>
          <p:nvPr/>
        </p:nvCxnSpPr>
        <p:spPr>
          <a:xfrm flipH="1">
            <a:off x="9677400" y="1200150"/>
            <a:ext cx="577311" cy="2305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0D49E-7E99-48A3-A2A9-47A361567B5B}"/>
              </a:ext>
            </a:extLst>
          </p:cNvPr>
          <p:cNvSpPr>
            <a:spLocks noGrp="1"/>
          </p:cNvSpPr>
          <p:nvPr>
            <p:ph type="title" idx="4294967295"/>
          </p:nvPr>
        </p:nvSpPr>
        <p:spPr>
          <a:xfrm>
            <a:off x="1312091" y="76200"/>
            <a:ext cx="10871200" cy="990600"/>
          </a:xfrm>
        </p:spPr>
        <p:txBody>
          <a:bodyPr/>
          <a:lstStyle/>
          <a:p>
            <a:r>
              <a:rPr lang="en-US" dirty="0"/>
              <a:t>Q&amp;A and Communication Through Slack</a:t>
            </a:r>
          </a:p>
        </p:txBody>
      </p:sp>
      <p:pic>
        <p:nvPicPr>
          <p:cNvPr id="4" name="Picture 3">
            <a:extLst>
              <a:ext uri="{FF2B5EF4-FFF2-40B4-BE49-F238E27FC236}">
                <a16:creationId xmlns:a16="http://schemas.microsoft.com/office/drawing/2014/main" id="{4C264107-243C-47B7-BFB2-2BF83F7EE6F1}"/>
              </a:ext>
            </a:extLst>
          </p:cNvPr>
          <p:cNvPicPr>
            <a:picLocks noChangeAspect="1"/>
          </p:cNvPicPr>
          <p:nvPr/>
        </p:nvPicPr>
        <p:blipFill>
          <a:blip r:embed="rId2"/>
          <a:stretch>
            <a:fillRect/>
          </a:stretch>
        </p:blipFill>
        <p:spPr>
          <a:xfrm>
            <a:off x="112852" y="2971800"/>
            <a:ext cx="2847975" cy="1600200"/>
          </a:xfrm>
          <a:prstGeom prst="rect">
            <a:avLst/>
          </a:prstGeom>
        </p:spPr>
      </p:pic>
      <p:pic>
        <p:nvPicPr>
          <p:cNvPr id="6" name="Picture 5">
            <a:extLst>
              <a:ext uri="{FF2B5EF4-FFF2-40B4-BE49-F238E27FC236}">
                <a16:creationId xmlns:a16="http://schemas.microsoft.com/office/drawing/2014/main" id="{D7256D74-3AF5-4140-9306-AD0021854A01}"/>
              </a:ext>
            </a:extLst>
          </p:cNvPr>
          <p:cNvPicPr>
            <a:picLocks noChangeAspect="1"/>
          </p:cNvPicPr>
          <p:nvPr/>
        </p:nvPicPr>
        <p:blipFill>
          <a:blip r:embed="rId3"/>
          <a:stretch>
            <a:fillRect/>
          </a:stretch>
        </p:blipFill>
        <p:spPr>
          <a:xfrm>
            <a:off x="2960827" y="1447800"/>
            <a:ext cx="9222464" cy="4800600"/>
          </a:xfrm>
          <a:prstGeom prst="rect">
            <a:avLst/>
          </a:prstGeom>
        </p:spPr>
      </p:pic>
    </p:spTree>
    <p:extLst>
      <p:ext uri="{BB962C8B-B14F-4D97-AF65-F5344CB8AC3E}">
        <p14:creationId xmlns:p14="http://schemas.microsoft.com/office/powerpoint/2010/main" val="1953457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will be using R </a:t>
            </a:r>
          </a:p>
        </p:txBody>
      </p:sp>
      <p:sp>
        <p:nvSpPr>
          <p:cNvPr id="3" name="Content Placeholder 2"/>
          <p:cNvSpPr>
            <a:spLocks noGrp="1"/>
          </p:cNvSpPr>
          <p:nvPr>
            <p:ph idx="1"/>
          </p:nvPr>
        </p:nvSpPr>
        <p:spPr>
          <a:xfrm>
            <a:off x="816864" y="1752600"/>
            <a:ext cx="10871200" cy="4800600"/>
          </a:xfrm>
        </p:spPr>
        <p:txBody>
          <a:bodyPr>
            <a:normAutofit/>
          </a:bodyPr>
          <a:lstStyle/>
          <a:p>
            <a:r>
              <a:rPr lang="en-US" dirty="0"/>
              <a:t>Unrivalled coverage and availability of new, cutting-edge applications in the field (no need to wait for a new release of the software).</a:t>
            </a:r>
          </a:p>
          <a:p>
            <a:r>
              <a:rPr lang="en-US" dirty="0"/>
              <a:t>Facilitate your understanding of the literature as more and more people are reporting their results in R.</a:t>
            </a:r>
          </a:p>
          <a:p>
            <a:r>
              <a:rPr lang="en-US" dirty="0"/>
              <a:t>Quality of support available through </a:t>
            </a:r>
            <a:r>
              <a:rPr lang="en-US" dirty="0" err="1"/>
              <a:t>listservs</a:t>
            </a:r>
            <a:r>
              <a:rPr lang="en-US" dirty="0"/>
              <a:t>, Stack Exchange, etc…</a:t>
            </a:r>
          </a:p>
          <a:p>
            <a:r>
              <a:rPr lang="en-US" dirty="0"/>
              <a:t>Ease with which you can write your own functions.</a:t>
            </a:r>
          </a:p>
          <a:p>
            <a:r>
              <a:rPr lang="en-US" dirty="0"/>
              <a:t>The product is free!</a:t>
            </a:r>
          </a:p>
          <a:p>
            <a:endParaRPr lang="en-US" dirty="0"/>
          </a:p>
          <a:p>
            <a:r>
              <a:rPr lang="en-US" dirty="0"/>
              <a:t>I have put some material in an R Resources folder on Blackboard.</a:t>
            </a:r>
          </a:p>
          <a:p>
            <a:endParaRPr lang="en-US" dirty="0"/>
          </a:p>
        </p:txBody>
      </p:sp>
      <p:pic>
        <p:nvPicPr>
          <p:cNvPr id="6146" name="Picture 2" descr="http://www.r-project.org/Rlogo.jpg"/>
          <p:cNvPicPr>
            <a:picLocks noChangeAspect="1" noChangeArrowheads="1"/>
          </p:cNvPicPr>
          <p:nvPr/>
        </p:nvPicPr>
        <p:blipFill>
          <a:blip r:embed="rId3" cstate="print"/>
          <a:srcRect/>
          <a:stretch>
            <a:fillRect/>
          </a:stretch>
        </p:blipFill>
        <p:spPr bwMode="auto">
          <a:xfrm>
            <a:off x="1676401" y="152400"/>
            <a:ext cx="1804737" cy="137160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Studio</a:t>
            </a:r>
          </a:p>
        </p:txBody>
      </p:sp>
      <p:sp>
        <p:nvSpPr>
          <p:cNvPr id="3" name="Content Placeholder 2"/>
          <p:cNvSpPr>
            <a:spLocks noGrp="1"/>
          </p:cNvSpPr>
          <p:nvPr>
            <p:ph sz="quarter" idx="1"/>
          </p:nvPr>
        </p:nvSpPr>
        <p:spPr>
          <a:xfrm>
            <a:off x="1524000" y="1600200"/>
            <a:ext cx="9295446" cy="990600"/>
          </a:xfrm>
        </p:spPr>
        <p:txBody>
          <a:bodyPr/>
          <a:lstStyle/>
          <a:p>
            <a:pPr marL="0" indent="0">
              <a:buNone/>
            </a:pPr>
            <a:r>
              <a:rPr lang="en-US" dirty="0"/>
              <a:t>R Studio is an integrated development environment (IDE) for R.</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209800"/>
            <a:ext cx="5586098"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209800"/>
            <a:ext cx="5257800" cy="4622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Scripts</a:t>
            </a:r>
          </a:p>
        </p:txBody>
      </p:sp>
      <p:sp>
        <p:nvSpPr>
          <p:cNvPr id="3" name="Content Placeholder 2"/>
          <p:cNvSpPr>
            <a:spLocks noGrp="1"/>
          </p:cNvSpPr>
          <p:nvPr>
            <p:ph idx="1"/>
          </p:nvPr>
        </p:nvSpPr>
        <p:spPr/>
        <p:txBody>
          <a:bodyPr/>
          <a:lstStyle/>
          <a:p>
            <a:r>
              <a:rPr lang="en-US" dirty="0"/>
              <a:t>Why use scripts?</a:t>
            </a:r>
          </a:p>
          <a:p>
            <a:pPr lvl="1"/>
            <a:r>
              <a:rPr lang="en-US" dirty="0"/>
              <a:t>Allows others to view and reproduce your work.</a:t>
            </a:r>
          </a:p>
          <a:p>
            <a:pPr lvl="1"/>
            <a:r>
              <a:rPr lang="en-US" dirty="0"/>
              <a:t>Allows you to go back to your work months later and see exactly what you did.</a:t>
            </a:r>
          </a:p>
          <a:p>
            <a:pPr lvl="1"/>
            <a:r>
              <a:rPr lang="en-US" dirty="0"/>
              <a:t>Facilitates small changes in your procedures without having to redo all of your other work.</a:t>
            </a:r>
          </a:p>
          <a:p>
            <a:pPr lvl="1"/>
            <a:endParaRPr lang="en-US" dirty="0"/>
          </a:p>
          <a:p>
            <a:pPr lvl="1"/>
            <a:r>
              <a:rPr lang="en-US" dirty="0"/>
              <a:t>I will provide you with my scripts for each class.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A8EE-3CF3-4A16-A5D8-F991E4B4591C}"/>
              </a:ext>
            </a:extLst>
          </p:cNvPr>
          <p:cNvSpPr>
            <a:spLocks noGrp="1"/>
          </p:cNvSpPr>
          <p:nvPr>
            <p:ph type="title"/>
          </p:nvPr>
        </p:nvSpPr>
        <p:spPr/>
        <p:txBody>
          <a:bodyPr/>
          <a:lstStyle/>
          <a:p>
            <a:r>
              <a:rPr lang="en-US" dirty="0"/>
              <a:t>Answer policy relevant questions</a:t>
            </a:r>
          </a:p>
        </p:txBody>
      </p:sp>
      <p:sp>
        <p:nvSpPr>
          <p:cNvPr id="3" name="Content Placeholder 2">
            <a:extLst>
              <a:ext uri="{FF2B5EF4-FFF2-40B4-BE49-F238E27FC236}">
                <a16:creationId xmlns:a16="http://schemas.microsoft.com/office/drawing/2014/main" id="{C5153EBF-192E-44D7-BC5A-0208922C49D5}"/>
              </a:ext>
            </a:extLst>
          </p:cNvPr>
          <p:cNvSpPr>
            <a:spLocks noGrp="1"/>
          </p:cNvSpPr>
          <p:nvPr>
            <p:ph sz="quarter" idx="1"/>
          </p:nvPr>
        </p:nvSpPr>
        <p:spPr/>
        <p:txBody>
          <a:bodyPr>
            <a:normAutofit lnSpcReduction="10000"/>
          </a:bodyPr>
          <a:lstStyle/>
          <a:p>
            <a:r>
              <a:rPr lang="en-US" dirty="0"/>
              <a:t>Does going to college increase one’s earnings? </a:t>
            </a:r>
          </a:p>
          <a:p>
            <a:endParaRPr lang="en-US" dirty="0"/>
          </a:p>
          <a:p>
            <a:r>
              <a:rPr lang="en-US" dirty="0"/>
              <a:t>Does providing health insurance to people make them healthier?</a:t>
            </a:r>
          </a:p>
          <a:p>
            <a:endParaRPr lang="en-US" dirty="0"/>
          </a:p>
          <a:p>
            <a:r>
              <a:rPr lang="en-US" dirty="0"/>
              <a:t>Does attending a charter school as opposed to a public school improve student performance?  </a:t>
            </a:r>
          </a:p>
          <a:p>
            <a:endParaRPr lang="en-US" dirty="0"/>
          </a:p>
          <a:p>
            <a:r>
              <a:rPr lang="en-US" dirty="0"/>
              <a:t>Does attending various police-community events influence an individual’s perception of or trust in the police? </a:t>
            </a:r>
          </a:p>
        </p:txBody>
      </p:sp>
    </p:spTree>
    <p:extLst>
      <p:ext uri="{BB962C8B-B14F-4D97-AF65-F5344CB8AC3E}">
        <p14:creationId xmlns:p14="http://schemas.microsoft.com/office/powerpoint/2010/main" val="2547518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Labs?</a:t>
            </a:r>
          </a:p>
        </p:txBody>
      </p:sp>
      <p:sp>
        <p:nvSpPr>
          <p:cNvPr id="3" name="Content Placeholder 2"/>
          <p:cNvSpPr>
            <a:spLocks noGrp="1"/>
          </p:cNvSpPr>
          <p:nvPr>
            <p:ph sz="quarter" idx="1"/>
          </p:nvPr>
        </p:nvSpPr>
        <p:spPr/>
        <p:txBody>
          <a:bodyPr/>
          <a:lstStyle/>
          <a:p>
            <a:r>
              <a:rPr lang="en-US" dirty="0"/>
              <a:t>Several times through the semester I or the TAs may hold optional labs to help students with homework, learning R, covering material in more detail, etc…</a:t>
            </a:r>
          </a:p>
          <a:p>
            <a:r>
              <a:rPr lang="en-US" dirty="0"/>
              <a:t>These are </a:t>
            </a:r>
            <a:r>
              <a:rPr lang="en-US" i="1" dirty="0"/>
              <a:t>completely</a:t>
            </a:r>
            <a:r>
              <a:rPr lang="en-US" dirty="0"/>
              <a:t> optional, but have been really helpful to students in the past.</a:t>
            </a:r>
          </a:p>
          <a:p>
            <a:r>
              <a:rPr lang="en-US" dirty="0"/>
              <a:t>I often hold them prior to the homework being due so you can ask questions about things you may be unsure about. </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1981200" y="2057400"/>
            <a:ext cx="8994775" cy="3505200"/>
          </a:xfrm>
        </p:spPr>
        <p:txBody>
          <a:bodyPr>
            <a:normAutofit/>
          </a:bodyPr>
          <a:lstStyle/>
          <a:p>
            <a:pPr marL="0" indent="0">
              <a:buNone/>
            </a:pPr>
            <a:r>
              <a:rPr lang="en-US" sz="4800" b="1" dirty="0">
                <a:solidFill>
                  <a:schemeClr val="accent1">
                    <a:lumMod val="50000"/>
                  </a:schemeClr>
                </a:solidFill>
              </a:rPr>
              <a:t>Questions on class structure, software, expectations, etc?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CFDBFF-6103-4CA1-A3A9-51F594A5E128}"/>
              </a:ext>
            </a:extLst>
          </p:cNvPr>
          <p:cNvSpPr>
            <a:spLocks noGrp="1"/>
          </p:cNvSpPr>
          <p:nvPr>
            <p:ph type="body" idx="1"/>
          </p:nvPr>
        </p:nvSpPr>
        <p:spPr/>
        <p:txBody>
          <a:bodyPr/>
          <a:lstStyle/>
          <a:p>
            <a:endParaRPr lang="en-US"/>
          </a:p>
        </p:txBody>
      </p:sp>
      <p:sp>
        <p:nvSpPr>
          <p:cNvPr id="3" name="Title 2"/>
          <p:cNvSpPr>
            <a:spLocks noGrp="1"/>
          </p:cNvSpPr>
          <p:nvPr>
            <p:ph type="title"/>
          </p:nvPr>
        </p:nvSpPr>
        <p:spPr/>
        <p:txBody>
          <a:bodyPr>
            <a:normAutofit/>
          </a:bodyPr>
          <a:lstStyle/>
          <a:p>
            <a:r>
              <a:rPr lang="en-US" dirty="0"/>
              <a:t>Intro to R and review of basic concepts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 programming language</a:t>
            </a:r>
          </a:p>
        </p:txBody>
      </p:sp>
      <p:sp>
        <p:nvSpPr>
          <p:cNvPr id="3" name="Content Placeholder 2"/>
          <p:cNvSpPr>
            <a:spLocks noGrp="1"/>
          </p:cNvSpPr>
          <p:nvPr>
            <p:ph sz="quarter" idx="1"/>
          </p:nvPr>
        </p:nvSpPr>
        <p:spPr/>
        <p:txBody>
          <a:bodyPr>
            <a:normAutofit lnSpcReduction="10000"/>
          </a:bodyPr>
          <a:lstStyle/>
          <a:p>
            <a:r>
              <a:rPr lang="en-US" dirty="0"/>
              <a:t>R is a system for statistical computation and graphics.</a:t>
            </a:r>
          </a:p>
          <a:p>
            <a:r>
              <a:rPr lang="en-US" dirty="0"/>
              <a:t>R uses object-oriented programming.	</a:t>
            </a:r>
          </a:p>
          <a:p>
            <a:pPr lvl="1"/>
            <a:r>
              <a:rPr lang="en-US" dirty="0"/>
              <a:t>When you run a regression in SAS or SPSS the program dumps a bunch of output onto your screen.</a:t>
            </a:r>
          </a:p>
          <a:p>
            <a:pPr lvl="1"/>
            <a:r>
              <a:rPr lang="en-US" dirty="0"/>
              <a:t>In R, when you call the lm() regression function it returns an object containing all of the results.  You can then pick and choose which aspects of the object you wan to extract (coefficients, standard errors, residuals, etc…).</a:t>
            </a:r>
          </a:p>
          <a:p>
            <a:pPr lvl="1"/>
            <a:r>
              <a:rPr lang="en-US" dirty="0"/>
              <a:t>This becomes extremely helpful as your data and analysis becomes more complex.</a:t>
            </a:r>
          </a:p>
          <a:p>
            <a:pPr lvl="2"/>
            <a:r>
              <a:rPr lang="en-US" dirty="0"/>
              <a:t>Ex. Analyzing data from several different sites and then wishing to compare the modeling 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objects in R</a:t>
            </a:r>
          </a:p>
        </p:txBody>
      </p:sp>
      <p:sp>
        <p:nvSpPr>
          <p:cNvPr id="3" name="Content Placeholder 2"/>
          <p:cNvSpPr>
            <a:spLocks noGrp="1"/>
          </p:cNvSpPr>
          <p:nvPr>
            <p:ph sz="quarter" idx="1"/>
          </p:nvPr>
        </p:nvSpPr>
        <p:spPr/>
        <p:txBody>
          <a:bodyPr/>
          <a:lstStyle/>
          <a:p>
            <a:r>
              <a:rPr lang="en-US" dirty="0"/>
              <a:t>Modes are the data type of an object.</a:t>
            </a:r>
          </a:p>
          <a:p>
            <a:r>
              <a:rPr lang="en-US" dirty="0"/>
              <a:t>Most basic modes for objects are:</a:t>
            </a:r>
          </a:p>
          <a:p>
            <a:pPr lvl="1"/>
            <a:r>
              <a:rPr lang="en-US" dirty="0"/>
              <a:t>Numeric</a:t>
            </a:r>
          </a:p>
          <a:p>
            <a:pPr lvl="1"/>
            <a:r>
              <a:rPr lang="en-US" dirty="0"/>
              <a:t>Logical</a:t>
            </a:r>
          </a:p>
          <a:p>
            <a:pPr lvl="1"/>
            <a:r>
              <a:rPr lang="en-US" dirty="0"/>
              <a:t>Character</a:t>
            </a:r>
          </a:p>
          <a:p>
            <a:pPr lvl="1"/>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Main object ‘classes’ in R</a:t>
            </a:r>
          </a:p>
        </p:txBody>
      </p:sp>
      <p:sp>
        <p:nvSpPr>
          <p:cNvPr id="5" name="Content Placeholder 4"/>
          <p:cNvSpPr>
            <a:spLocks noGrp="1"/>
          </p:cNvSpPr>
          <p:nvPr>
            <p:ph sz="quarter" idx="1"/>
          </p:nvPr>
        </p:nvSpPr>
        <p:spPr>
          <a:xfrm>
            <a:off x="816864" y="1676400"/>
            <a:ext cx="10613136" cy="4800600"/>
          </a:xfrm>
        </p:spPr>
        <p:txBody>
          <a:bodyPr>
            <a:normAutofit fontScale="92500" lnSpcReduction="10000"/>
          </a:bodyPr>
          <a:lstStyle/>
          <a:p>
            <a:r>
              <a:rPr lang="en-US" dirty="0"/>
              <a:t>The entities that R operates on are known as </a:t>
            </a:r>
            <a:r>
              <a:rPr lang="en-US" b="1" i="1" dirty="0"/>
              <a:t>objects. </a:t>
            </a:r>
          </a:p>
          <a:p>
            <a:pPr lvl="1"/>
            <a:r>
              <a:rPr lang="en-US" dirty="0"/>
              <a:t>Objects we will most commonly use are:</a:t>
            </a:r>
          </a:p>
          <a:p>
            <a:pPr lvl="2"/>
            <a:r>
              <a:rPr lang="en-US" b="1" dirty="0"/>
              <a:t>Vectors </a:t>
            </a:r>
            <a:r>
              <a:rPr lang="en-US" dirty="0"/>
              <a:t>– Most basic data object in R.  All elements of a vector must be of the same mode.</a:t>
            </a:r>
          </a:p>
          <a:p>
            <a:pPr lvl="2"/>
            <a:r>
              <a:rPr lang="en-US" b="1" dirty="0"/>
              <a:t>Matrices </a:t>
            </a:r>
            <a:r>
              <a:rPr lang="en-US" dirty="0"/>
              <a:t>– Corresponds to the mathematical concept of the same name. </a:t>
            </a:r>
          </a:p>
          <a:p>
            <a:pPr lvl="2"/>
            <a:r>
              <a:rPr lang="en-US" b="1" dirty="0"/>
              <a:t>Arrays</a:t>
            </a:r>
            <a:r>
              <a:rPr lang="en-US" dirty="0"/>
              <a:t> - Arrays are similar to matrices but can have more than two dimensions.</a:t>
            </a:r>
          </a:p>
          <a:p>
            <a:pPr lvl="2"/>
            <a:r>
              <a:rPr lang="en-US" b="1" dirty="0"/>
              <a:t>Data frames </a:t>
            </a:r>
            <a:r>
              <a:rPr lang="en-US" dirty="0"/>
              <a:t>- A data frame is more general than a matrix, in that different columns can have different modes (numeric, character, factor, etc.). This is similar to SAS and SPSS datasets.</a:t>
            </a:r>
          </a:p>
          <a:p>
            <a:pPr lvl="2"/>
            <a:r>
              <a:rPr lang="en-US" b="1" dirty="0"/>
              <a:t>Lists</a:t>
            </a:r>
            <a:r>
              <a:rPr lang="en-US" dirty="0"/>
              <a:t> - An ordered collection of objects (components). A list allows you to gather a variety of (possibly unrelated) objects under one name. </a:t>
            </a:r>
          </a:p>
          <a:p>
            <a:pPr lvl="2"/>
            <a:r>
              <a:rPr lang="en-US" b="1" dirty="0"/>
              <a:t>Factors</a:t>
            </a:r>
            <a:r>
              <a:rPr lang="en-US" dirty="0"/>
              <a:t> - variables in R which take on a limited number of different values, i.e., categorical variables. </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2"/>
          <p:cNvPicPr>
            <a:picLocks noGrp="1" noChangeAspect="1" noChangeArrowheads="1"/>
          </p:cNvPicPr>
          <p:nvPr>
            <p:ph sz="quarter" idx="4294967295"/>
          </p:nvPr>
        </p:nvPicPr>
        <p:blipFill>
          <a:blip r:embed="rId3" cstate="print"/>
          <a:srcRect l="40678" t="35593" r="21356" b="37288"/>
          <a:stretch>
            <a:fillRect/>
          </a:stretch>
        </p:blipFill>
        <p:spPr bwMode="auto">
          <a:xfrm>
            <a:off x="21431" y="0"/>
            <a:ext cx="11868150" cy="6781800"/>
          </a:xfrm>
          <a:prstGeom prst="rect">
            <a:avLst/>
          </a:prstGeom>
          <a:noFill/>
          <a:ln w="9525">
            <a:noFill/>
            <a:miter lim="800000"/>
            <a:headEnd/>
            <a:tailEnd/>
          </a:ln>
        </p:spPr>
      </p:pic>
      <p:sp>
        <p:nvSpPr>
          <p:cNvPr id="5" name="TextBox 4"/>
          <p:cNvSpPr txBox="1"/>
          <p:nvPr/>
        </p:nvSpPr>
        <p:spPr>
          <a:xfrm>
            <a:off x="1524000" y="6550224"/>
            <a:ext cx="3643370" cy="307777"/>
          </a:xfrm>
          <a:prstGeom prst="rect">
            <a:avLst/>
          </a:prstGeom>
          <a:noFill/>
        </p:spPr>
        <p:txBody>
          <a:bodyPr wrap="none" rtlCol="0">
            <a:spAutoFit/>
          </a:bodyPr>
          <a:lstStyle/>
          <a:p>
            <a:r>
              <a:rPr lang="en-US" sz="1400" dirty="0"/>
              <a:t>Image from </a:t>
            </a:r>
            <a:r>
              <a:rPr lang="en-US" sz="1400" dirty="0" err="1"/>
              <a:t>Kabacoff’s</a:t>
            </a:r>
            <a:r>
              <a:rPr lang="en-US" sz="1400" dirty="0"/>
              <a:t> R in Action (2011, p. 23)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8E26-5792-42F2-9646-3A60063D7E8E}"/>
              </a:ext>
            </a:extLst>
          </p:cNvPr>
          <p:cNvSpPr>
            <a:spLocks noGrp="1"/>
          </p:cNvSpPr>
          <p:nvPr>
            <p:ph type="title" idx="4294967295"/>
          </p:nvPr>
        </p:nvSpPr>
        <p:spPr>
          <a:xfrm>
            <a:off x="533400" y="533400"/>
            <a:ext cx="10871200" cy="990600"/>
          </a:xfrm>
        </p:spPr>
        <p:txBody>
          <a:bodyPr>
            <a:normAutofit/>
          </a:bodyPr>
          <a:lstStyle/>
          <a:p>
            <a:pPr algn="ctr"/>
            <a:r>
              <a:rPr lang="en-US" sz="5400" b="1" dirty="0" err="1"/>
              <a:t>Tidyverse</a:t>
            </a:r>
            <a:endParaRPr lang="en-US" sz="5400" b="1" dirty="0"/>
          </a:p>
        </p:txBody>
      </p:sp>
      <p:pic>
        <p:nvPicPr>
          <p:cNvPr id="4" name="Picture 3">
            <a:extLst>
              <a:ext uri="{FF2B5EF4-FFF2-40B4-BE49-F238E27FC236}">
                <a16:creationId xmlns:a16="http://schemas.microsoft.com/office/drawing/2014/main" id="{63FCC8DF-8E20-4C1E-AD01-E1B976EA4B08}"/>
              </a:ext>
            </a:extLst>
          </p:cNvPr>
          <p:cNvPicPr>
            <a:picLocks noChangeAspect="1"/>
          </p:cNvPicPr>
          <p:nvPr/>
        </p:nvPicPr>
        <p:blipFill>
          <a:blip r:embed="rId3"/>
          <a:stretch>
            <a:fillRect/>
          </a:stretch>
        </p:blipFill>
        <p:spPr>
          <a:xfrm>
            <a:off x="228600" y="2057400"/>
            <a:ext cx="3581400" cy="3581400"/>
          </a:xfrm>
          <a:prstGeom prst="rect">
            <a:avLst/>
          </a:prstGeom>
        </p:spPr>
      </p:pic>
      <p:pic>
        <p:nvPicPr>
          <p:cNvPr id="5" name="Picture 4">
            <a:extLst>
              <a:ext uri="{FF2B5EF4-FFF2-40B4-BE49-F238E27FC236}">
                <a16:creationId xmlns:a16="http://schemas.microsoft.com/office/drawing/2014/main" id="{3DA3E226-7FD9-4FEC-ABF7-C626DB77993E}"/>
              </a:ext>
            </a:extLst>
          </p:cNvPr>
          <p:cNvPicPr>
            <a:picLocks noChangeAspect="1"/>
          </p:cNvPicPr>
          <p:nvPr/>
        </p:nvPicPr>
        <p:blipFill>
          <a:blip r:embed="rId4"/>
          <a:stretch>
            <a:fillRect/>
          </a:stretch>
        </p:blipFill>
        <p:spPr>
          <a:xfrm>
            <a:off x="3814762" y="2514600"/>
            <a:ext cx="8055428" cy="2819400"/>
          </a:xfrm>
          <a:prstGeom prst="rect">
            <a:avLst/>
          </a:prstGeom>
        </p:spPr>
      </p:pic>
    </p:spTree>
    <p:extLst>
      <p:ext uri="{BB962C8B-B14F-4D97-AF65-F5344CB8AC3E}">
        <p14:creationId xmlns:p14="http://schemas.microsoft.com/office/powerpoint/2010/main" val="1829054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67B0D3-FC0C-493E-A9DB-38C35886B01A}"/>
              </a:ext>
            </a:extLst>
          </p:cNvPr>
          <p:cNvPicPr>
            <a:picLocks noChangeAspect="1"/>
          </p:cNvPicPr>
          <p:nvPr/>
        </p:nvPicPr>
        <p:blipFill>
          <a:blip r:embed="rId2"/>
          <a:stretch>
            <a:fillRect/>
          </a:stretch>
        </p:blipFill>
        <p:spPr>
          <a:xfrm>
            <a:off x="42496" y="342900"/>
            <a:ext cx="12107008" cy="6172200"/>
          </a:xfrm>
          <a:prstGeom prst="rect">
            <a:avLst/>
          </a:prstGeom>
        </p:spPr>
      </p:pic>
    </p:spTree>
    <p:extLst>
      <p:ext uri="{BB962C8B-B14F-4D97-AF65-F5344CB8AC3E}">
        <p14:creationId xmlns:p14="http://schemas.microsoft.com/office/powerpoint/2010/main" val="1885457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a:xfrm>
            <a:off x="816864" y="1752600"/>
            <a:ext cx="10536936" cy="4800600"/>
          </a:xfrm>
        </p:spPr>
        <p:txBody>
          <a:bodyPr>
            <a:normAutofit lnSpcReduction="10000"/>
          </a:bodyPr>
          <a:lstStyle/>
          <a:p>
            <a:r>
              <a:rPr lang="en-US" dirty="0"/>
              <a:t>Switch to R Studio.</a:t>
            </a:r>
          </a:p>
          <a:p>
            <a:r>
              <a:rPr lang="en-US" dirty="0"/>
              <a:t>The script I walk us through is posted on Blackboard and contains some sections for you to create code.</a:t>
            </a:r>
          </a:p>
          <a:p>
            <a:endParaRPr lang="en-US" dirty="0"/>
          </a:p>
          <a:p>
            <a:r>
              <a:rPr lang="en-US" dirty="0"/>
              <a:t>To begin:</a:t>
            </a:r>
          </a:p>
          <a:p>
            <a:pPr lvl="1"/>
            <a:r>
              <a:rPr lang="en-US" dirty="0"/>
              <a:t>Save the R script on Blackboard into a local folder on your computer.  I recommend starting a 541 folder, and then create subfolders for each week.</a:t>
            </a:r>
          </a:p>
          <a:p>
            <a:pPr lvl="1"/>
            <a:r>
              <a:rPr lang="en-US" dirty="0"/>
              <a:t>Open R Studio and then open the R script (file -&gt; open file and then navigate to the appropriate folder.</a:t>
            </a:r>
          </a:p>
          <a:p>
            <a:pPr lvl="1"/>
            <a:r>
              <a:rPr lang="en-US" dirty="0"/>
              <a:t>We will walk through the script together.</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Causality</a:t>
            </a:r>
          </a:p>
        </p:txBody>
      </p:sp>
      <p:pic>
        <p:nvPicPr>
          <p:cNvPr id="116738"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1840676" y="1981200"/>
            <a:ext cx="8510649" cy="3995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40675" y="5669278"/>
            <a:ext cx="3699346" cy="307777"/>
          </a:xfrm>
          <a:prstGeom prst="rect">
            <a:avLst/>
          </a:prstGeom>
          <a:noFill/>
        </p:spPr>
        <p:txBody>
          <a:bodyPr wrap="none" rtlCol="0">
            <a:spAutoFit/>
          </a:bodyPr>
          <a:lstStyle/>
          <a:p>
            <a:r>
              <a:rPr lang="en-US" sz="1400" dirty="0"/>
              <a:t>http://www.causality.inf.ethz.ch/cause-effect.php</a:t>
            </a:r>
          </a:p>
        </p:txBody>
      </p:sp>
    </p:spTree>
    <p:extLst>
      <p:ext uri="{BB962C8B-B14F-4D97-AF65-F5344CB8AC3E}">
        <p14:creationId xmlns:p14="http://schemas.microsoft.com/office/powerpoint/2010/main" val="5929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17130A-0096-4FAF-BCF5-5D13DA14EFAA}"/>
              </a:ext>
            </a:extLst>
          </p:cNvPr>
          <p:cNvPicPr>
            <a:picLocks noChangeAspect="1"/>
          </p:cNvPicPr>
          <p:nvPr/>
        </p:nvPicPr>
        <p:blipFill rotWithShape="1">
          <a:blip r:embed="rId3"/>
          <a:srcRect l="11934"/>
          <a:stretch/>
        </p:blipFill>
        <p:spPr>
          <a:xfrm>
            <a:off x="0" y="0"/>
            <a:ext cx="12192000" cy="6858000"/>
          </a:xfrm>
          <a:prstGeom prst="rect">
            <a:avLst/>
          </a:prstGeom>
        </p:spPr>
      </p:pic>
      <p:sp>
        <p:nvSpPr>
          <p:cNvPr id="12" name="Text Placeholder 11"/>
          <p:cNvSpPr>
            <a:spLocks noGrp="1"/>
          </p:cNvSpPr>
          <p:nvPr>
            <p:ph type="body" idx="4294967295"/>
          </p:nvPr>
        </p:nvSpPr>
        <p:spPr>
          <a:xfrm>
            <a:off x="1981200" y="3276600"/>
            <a:ext cx="8001000" cy="2895600"/>
          </a:xfrm>
        </p:spPr>
        <p:txBody>
          <a:bodyPr>
            <a:normAutofit lnSpcReduction="10000"/>
          </a:bodyPr>
          <a:lstStyle/>
          <a:p>
            <a:r>
              <a:rPr lang="en-US" sz="3600" b="1" dirty="0">
                <a:solidFill>
                  <a:schemeClr val="bg1"/>
                </a:solidFill>
              </a:rPr>
              <a:t>See blackboard for script and data.</a:t>
            </a:r>
          </a:p>
          <a:p>
            <a:endParaRPr lang="en-US" sz="3600" b="1" dirty="0">
              <a:solidFill>
                <a:schemeClr val="bg1"/>
              </a:solidFill>
            </a:endParaRPr>
          </a:p>
          <a:p>
            <a:r>
              <a:rPr lang="en-US" sz="3600" b="1" dirty="0">
                <a:solidFill>
                  <a:schemeClr val="bg1"/>
                </a:solidFill>
              </a:rPr>
              <a:t>Will work with the </a:t>
            </a:r>
            <a:r>
              <a:rPr lang="en-US" sz="3600" b="1" i="1" dirty="0">
                <a:solidFill>
                  <a:schemeClr val="bg1"/>
                </a:solidFill>
              </a:rPr>
              <a:t>Midwest</a:t>
            </a:r>
            <a:r>
              <a:rPr lang="en-US" sz="3600" b="1" dirty="0">
                <a:solidFill>
                  <a:schemeClr val="bg1"/>
                </a:solidFill>
              </a:rPr>
              <a:t> dataset and practice reading, examining, and wrangling data. </a:t>
            </a:r>
          </a:p>
        </p:txBody>
      </p:sp>
      <p:sp>
        <p:nvSpPr>
          <p:cNvPr id="6" name="Title 5"/>
          <p:cNvSpPr>
            <a:spLocks noGrp="1"/>
          </p:cNvSpPr>
          <p:nvPr>
            <p:ph type="title" idx="4294967295"/>
          </p:nvPr>
        </p:nvSpPr>
        <p:spPr>
          <a:xfrm>
            <a:off x="1676400" y="1143000"/>
            <a:ext cx="5410200" cy="990600"/>
          </a:xfrm>
        </p:spPr>
        <p:txBody>
          <a:bodyPr>
            <a:noAutofit/>
          </a:bodyPr>
          <a:lstStyle/>
          <a:p>
            <a:r>
              <a:rPr lang="en-US" sz="5400" dirty="0">
                <a:solidFill>
                  <a:schemeClr val="bg1"/>
                </a:solidFill>
              </a:rPr>
              <a:t>In-class</a:t>
            </a:r>
            <a:r>
              <a:rPr lang="en-US" sz="4800" dirty="0">
                <a:solidFill>
                  <a:schemeClr val="bg1"/>
                </a:solidFill>
              </a:rPr>
              <a:t> practice</a:t>
            </a:r>
          </a:p>
        </p:txBody>
      </p:sp>
    </p:spTree>
    <p:extLst>
      <p:ext uri="{BB962C8B-B14F-4D97-AF65-F5344CB8AC3E}">
        <p14:creationId xmlns:p14="http://schemas.microsoft.com/office/powerpoint/2010/main" val="975026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600200" y="3810000"/>
            <a:ext cx="9497484" cy="663576"/>
          </a:xfrm>
          <a:solidFill>
            <a:schemeClr val="accent6">
              <a:lumMod val="60000"/>
              <a:lumOff val="40000"/>
            </a:schemeClr>
          </a:solidFill>
        </p:spPr>
        <p:txBody>
          <a:bodyPr>
            <a:normAutofit fontScale="92500"/>
          </a:bodyPr>
          <a:lstStyle/>
          <a:p>
            <a:r>
              <a:rPr lang="en-US" sz="4000" b="1" dirty="0"/>
              <a:t>For your own review; will not cover in class.</a:t>
            </a:r>
          </a:p>
        </p:txBody>
      </p:sp>
      <p:sp>
        <p:nvSpPr>
          <p:cNvPr id="3" name="Title 2"/>
          <p:cNvSpPr>
            <a:spLocks noGrp="1"/>
          </p:cNvSpPr>
          <p:nvPr>
            <p:ph type="title"/>
          </p:nvPr>
        </p:nvSpPr>
        <p:spPr/>
        <p:txBody>
          <a:bodyPr>
            <a:normAutofit fontScale="90000"/>
          </a:bodyPr>
          <a:lstStyle/>
          <a:p>
            <a:br>
              <a:rPr lang="en-US" dirty="0"/>
            </a:br>
            <a:r>
              <a:rPr lang="en-US" dirty="0"/>
              <a:t>Review of Statistical Concepts</a:t>
            </a:r>
            <a:br>
              <a:rPr lang="en-US" dirty="0"/>
            </a:b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Sample characteristics</a:t>
            </a:r>
          </a:p>
        </p:txBody>
      </p:sp>
      <p:sp>
        <p:nvSpPr>
          <p:cNvPr id="3" name="Content Placeholder 2"/>
          <p:cNvSpPr>
            <a:spLocks noGrp="1"/>
          </p:cNvSpPr>
          <p:nvPr>
            <p:ph sz="quarter" idx="1"/>
          </p:nvPr>
        </p:nvSpPr>
        <p:spPr/>
        <p:txBody>
          <a:bodyPr>
            <a:normAutofit/>
          </a:bodyPr>
          <a:lstStyle/>
          <a:p>
            <a:r>
              <a:rPr lang="en-US" dirty="0"/>
              <a:t>In many instances, we will not know the true expected value or variance of a distribution of interest.</a:t>
            </a:r>
          </a:p>
          <a:p>
            <a:r>
              <a:rPr lang="en-US" dirty="0"/>
              <a:t>For example, we may want to know about the degree of income inequality in society, and therefore want to know the expected value and variance of income distribution in the population.</a:t>
            </a:r>
          </a:p>
          <a:p>
            <a:pPr lvl="1"/>
            <a:r>
              <a:rPr lang="en-US" dirty="0"/>
              <a:t>If we took a census of all members of the intended population we could find the true values for the characteristics of the distribution.</a:t>
            </a:r>
          </a:p>
          <a:p>
            <a:pPr lvl="1"/>
            <a:r>
              <a:rPr lang="en-US" dirty="0"/>
              <a:t>However, such a process is extremely costly in terms of time and money.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92500" lnSpcReduction="10000"/>
          </a:bodyPr>
          <a:lstStyle/>
          <a:p>
            <a:r>
              <a:rPr lang="en-US" dirty="0"/>
              <a:t>Instead, we often take a sample of the population and use the sample to generate our best guess as to what the true characteristics of the population distribution are.</a:t>
            </a:r>
          </a:p>
          <a:p>
            <a:pPr lvl="1"/>
            <a:r>
              <a:rPr lang="en-US" dirty="0"/>
              <a:t>Much of the data social scientists use come from sample surveys.</a:t>
            </a:r>
          </a:p>
          <a:p>
            <a:r>
              <a:rPr lang="en-US" dirty="0"/>
              <a:t>A </a:t>
            </a:r>
            <a:r>
              <a:rPr lang="en-US" b="1" dirty="0"/>
              <a:t>random sample</a:t>
            </a:r>
            <a:r>
              <a:rPr lang="en-US" dirty="0"/>
              <a:t> is </a:t>
            </a:r>
            <a:r>
              <a:rPr lang="en-US" i="1" dirty="0"/>
              <a:t>n</a:t>
            </a:r>
            <a:r>
              <a:rPr lang="en-US" dirty="0"/>
              <a:t> observations that are drawn independently from the same population.</a:t>
            </a:r>
          </a:p>
          <a:p>
            <a:endParaRPr lang="en-US" dirty="0"/>
          </a:p>
          <a:p>
            <a:r>
              <a:rPr lang="en-US" dirty="0"/>
              <a:t>Suppose we are interested in understanding the recidivism rate among inmates in the United States.  </a:t>
            </a:r>
          </a:p>
          <a:p>
            <a:pPr lvl="1"/>
            <a:r>
              <a:rPr lang="en-US" dirty="0"/>
              <a:t>We would probably want to know the average rate and how much variation there is around that average.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mean</a:t>
            </a:r>
          </a:p>
        </p:txBody>
      </p:sp>
      <p:sp>
        <p:nvSpPr>
          <p:cNvPr id="3" name="Content Placeholder 2"/>
          <p:cNvSpPr>
            <a:spLocks noGrp="1"/>
          </p:cNvSpPr>
          <p:nvPr>
            <p:ph idx="1"/>
          </p:nvPr>
        </p:nvSpPr>
        <p:spPr/>
        <p:txBody>
          <a:bodyPr>
            <a:normAutofit/>
          </a:bodyPr>
          <a:lstStyle/>
          <a:p>
            <a:r>
              <a:rPr lang="en-US" dirty="0"/>
              <a:t>Let’s say we go out and collect the following data on inmate recidivism from 5 randomly chosen inmates: 1, 2, 3, 3, 4</a:t>
            </a:r>
          </a:p>
          <a:p>
            <a:r>
              <a:rPr lang="en-US" dirty="0"/>
              <a:t>Sample mean =           = (1+2+3+3+4)/5 = 2.6</a:t>
            </a:r>
          </a:p>
          <a:p>
            <a:r>
              <a:rPr lang="en-US" dirty="0"/>
              <a:t>We can think of the sample mean as an </a:t>
            </a:r>
            <a:r>
              <a:rPr lang="en-US" i="1" dirty="0"/>
              <a:t>estimator</a:t>
            </a:r>
            <a:r>
              <a:rPr lang="en-US" dirty="0"/>
              <a:t> of the true population mean, </a:t>
            </a:r>
            <a:r>
              <a:rPr lang="el-GR" dirty="0"/>
              <a:t>µ</a:t>
            </a:r>
            <a:r>
              <a:rPr lang="en-US" baseline="-25000" dirty="0"/>
              <a:t>x.</a:t>
            </a:r>
          </a:p>
          <a:p>
            <a:endParaRPr lang="en-US" baseline="-25000" dirty="0"/>
          </a:p>
          <a:p>
            <a:r>
              <a:rPr lang="en-US" dirty="0"/>
              <a:t>Thus, estimators are a “guess” of the true value of a parameter of interest.</a:t>
            </a:r>
          </a:p>
          <a:p>
            <a:endParaRPr lang="en-US" dirty="0"/>
          </a:p>
          <a:p>
            <a:endParaRPr lang="en-US" dirty="0"/>
          </a:p>
          <a:p>
            <a:endParaRPr lang="en-US" dirty="0"/>
          </a:p>
          <a:p>
            <a:endParaRPr lang="en-US" dirty="0"/>
          </a:p>
          <a:p>
            <a:pPr>
              <a:buNone/>
            </a:pPr>
            <a:endParaRPr lang="en-US" dirty="0"/>
          </a:p>
          <a:p>
            <a:endParaRPr lang="en-US" dirty="0"/>
          </a:p>
          <a:p>
            <a:pPr lvl="1"/>
            <a:endParaRPr lang="en-US" dirty="0"/>
          </a:p>
        </p:txBody>
      </p:sp>
      <p:sp>
        <p:nvSpPr>
          <p:cNvPr id="143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3973" name="Rectangle 5"/>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8397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33800" y="2590800"/>
            <a:ext cx="781424" cy="622697"/>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fontScale="90000"/>
          </a:bodyPr>
          <a:lstStyle/>
          <a:p>
            <a:r>
              <a:rPr lang="en-US" dirty="0"/>
              <a:t>Sum of Squared Errors and Variance</a:t>
            </a:r>
          </a:p>
        </p:txBody>
      </p:sp>
      <p:sp>
        <p:nvSpPr>
          <p:cNvPr id="3" name="Content Placeholder 2"/>
          <p:cNvSpPr>
            <a:spLocks noGrp="1"/>
          </p:cNvSpPr>
          <p:nvPr>
            <p:ph idx="1"/>
          </p:nvPr>
        </p:nvSpPr>
        <p:spPr>
          <a:xfrm>
            <a:off x="1981200" y="1676400"/>
            <a:ext cx="8229600" cy="4876800"/>
          </a:xfrm>
        </p:spPr>
        <p:txBody>
          <a:bodyPr>
            <a:normAutofit fontScale="70000" lnSpcReduction="20000"/>
          </a:bodyPr>
          <a:lstStyle/>
          <a:p>
            <a:r>
              <a:rPr lang="en-US" dirty="0"/>
              <a:t>Sum of Squared Errors =</a:t>
            </a:r>
          </a:p>
          <a:p>
            <a:pPr>
              <a:buNone/>
            </a:pPr>
            <a:r>
              <a:rPr lang="en-US" dirty="0"/>
              <a:t>		</a:t>
            </a:r>
          </a:p>
          <a:p>
            <a:pPr>
              <a:buNone/>
            </a:pPr>
            <a:r>
              <a:rPr lang="en-US" dirty="0"/>
              <a:t>	= (-1.6)</a:t>
            </a:r>
            <a:r>
              <a:rPr lang="en-US" baseline="30000" dirty="0"/>
              <a:t>2</a:t>
            </a:r>
            <a:r>
              <a:rPr lang="en-US" dirty="0"/>
              <a:t> + (-0.6)</a:t>
            </a:r>
            <a:r>
              <a:rPr lang="en-US" baseline="30000" dirty="0"/>
              <a:t>2</a:t>
            </a:r>
            <a:r>
              <a:rPr lang="en-US" dirty="0"/>
              <a:t> + (0.4)</a:t>
            </a:r>
            <a:r>
              <a:rPr lang="en-US" baseline="30000" dirty="0"/>
              <a:t>2 </a:t>
            </a:r>
            <a:r>
              <a:rPr lang="en-US" dirty="0"/>
              <a:t>+ (0.4)</a:t>
            </a:r>
            <a:r>
              <a:rPr lang="en-US" baseline="30000" dirty="0"/>
              <a:t>2 </a:t>
            </a:r>
            <a:r>
              <a:rPr lang="en-US" dirty="0"/>
              <a:t>+ (1.4)</a:t>
            </a:r>
            <a:r>
              <a:rPr lang="en-US" baseline="30000" dirty="0"/>
              <a:t>2</a:t>
            </a:r>
            <a:r>
              <a:rPr lang="en-US" dirty="0"/>
              <a:t> = 5.20</a:t>
            </a:r>
          </a:p>
          <a:p>
            <a:pPr>
              <a:buNone/>
            </a:pPr>
            <a:endParaRPr lang="en-US" dirty="0"/>
          </a:p>
          <a:p>
            <a:pPr>
              <a:buNone/>
            </a:pPr>
            <a:r>
              <a:rPr lang="en-US" dirty="0"/>
              <a:t>	However, this value is dependent on the number of observations…</a:t>
            </a:r>
          </a:p>
          <a:p>
            <a:pPr>
              <a:buNone/>
            </a:pPr>
            <a:endParaRPr lang="en-US" dirty="0"/>
          </a:p>
          <a:p>
            <a:pPr>
              <a:buNone/>
            </a:pPr>
            <a:endParaRPr lang="en-US" dirty="0"/>
          </a:p>
          <a:p>
            <a:r>
              <a:rPr lang="en-US" dirty="0"/>
              <a:t>Variance = </a:t>
            </a:r>
          </a:p>
          <a:p>
            <a:endParaRPr lang="en-US" dirty="0"/>
          </a:p>
          <a:p>
            <a:r>
              <a:rPr lang="en-US" dirty="0"/>
              <a:t>Variance = 5.20/4 = 1.3</a:t>
            </a:r>
          </a:p>
          <a:p>
            <a:pPr>
              <a:buNone/>
            </a:pPr>
            <a:endParaRPr lang="en-US" dirty="0"/>
          </a:p>
          <a:p>
            <a:r>
              <a:rPr lang="en-US" dirty="0"/>
              <a:t>In this example we can now say that the average error in our model is 1.3 squared.  It makes little sense to talk about squared recidivism rates and so we often take the square root of the variance which is the standard deviation.</a:t>
            </a:r>
          </a:p>
          <a:p>
            <a:endParaRPr lang="en-US" dirty="0"/>
          </a:p>
        </p:txBody>
      </p:sp>
      <p:sp>
        <p:nvSpPr>
          <p:cNvPr id="3993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3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81600" y="1600200"/>
            <a:ext cx="2299854" cy="602342"/>
          </a:xfrm>
          <a:prstGeom prst="rect">
            <a:avLst/>
          </a:prstGeom>
          <a:noFill/>
        </p:spPr>
      </p:pic>
      <p:sp>
        <p:nvSpPr>
          <p:cNvPr id="3994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33800" y="3733801"/>
            <a:ext cx="2209800" cy="807427"/>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Deviation</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Our standard deviation is the square root of 1.3 which is 1.14.</a:t>
            </a:r>
          </a:p>
          <a:p>
            <a:r>
              <a:rPr lang="en-US" dirty="0"/>
              <a:t>Now our measure of average error is in the same units as the original measure.</a:t>
            </a:r>
          </a:p>
        </p:txBody>
      </p:sp>
      <p:sp>
        <p:nvSpPr>
          <p:cNvPr id="4301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300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95800" y="1905001"/>
            <a:ext cx="2438400" cy="1277257"/>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Deviation versus Standard Error</a:t>
            </a:r>
          </a:p>
        </p:txBody>
      </p:sp>
      <p:sp>
        <p:nvSpPr>
          <p:cNvPr id="3" name="Content Placeholder 2"/>
          <p:cNvSpPr>
            <a:spLocks noGrp="1"/>
          </p:cNvSpPr>
          <p:nvPr>
            <p:ph idx="1"/>
          </p:nvPr>
        </p:nvSpPr>
        <p:spPr/>
        <p:txBody>
          <a:bodyPr>
            <a:normAutofit/>
          </a:bodyPr>
          <a:lstStyle/>
          <a:p>
            <a:r>
              <a:rPr lang="en-US" dirty="0"/>
              <a:t>When we take a sample, it is only one of many possible samples of our intended population.</a:t>
            </a:r>
          </a:p>
          <a:p>
            <a:r>
              <a:rPr lang="en-US" dirty="0"/>
              <a:t>It is important to know how well a particular sample represents the overall population.  To do so we need to consider the standard error.</a:t>
            </a:r>
          </a:p>
          <a:p>
            <a:r>
              <a:rPr lang="en-US" dirty="0"/>
              <a:t>The standard error (</a:t>
            </a:r>
            <a:r>
              <a:rPr lang="en-US" dirty="0" err="1"/>
              <a:t>s.e</a:t>
            </a:r>
            <a:r>
              <a:rPr lang="en-US" dirty="0"/>
              <a:t>.) is based on a sampling distribution.</a:t>
            </a:r>
          </a:p>
          <a:p>
            <a:r>
              <a:rPr lang="en-US" dirty="0"/>
              <a:t>Sampling Distribution – the frequency distribution of sample means from the same population.  </a:t>
            </a:r>
          </a:p>
          <a:p>
            <a:pPr lvl="1"/>
            <a:r>
              <a:rPr lang="en-US" dirty="0"/>
              <a:t>Assume we gathered 100 different samples of size 50.  Each of these samples will have a slightly different mean.</a:t>
            </a:r>
          </a:p>
        </p:txBody>
      </p:sp>
    </p:spTree>
    <p:extLst>
      <p:ext uri="{BB962C8B-B14F-4D97-AF65-F5344CB8AC3E}">
        <p14:creationId xmlns:p14="http://schemas.microsoft.com/office/powerpoint/2010/main" val="513278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1143000"/>
          </a:xfrm>
        </p:spPr>
        <p:txBody>
          <a:bodyPr/>
          <a:lstStyle/>
          <a:p>
            <a:r>
              <a:rPr lang="en-US" dirty="0"/>
              <a:t>Standard Error</a:t>
            </a:r>
          </a:p>
        </p:txBody>
      </p:sp>
      <p:sp>
        <p:nvSpPr>
          <p:cNvPr id="3" name="Content Placeholder 2"/>
          <p:cNvSpPr>
            <a:spLocks noGrp="1"/>
          </p:cNvSpPr>
          <p:nvPr>
            <p:ph idx="1"/>
          </p:nvPr>
        </p:nvSpPr>
        <p:spPr>
          <a:xfrm>
            <a:off x="914400" y="1752601"/>
            <a:ext cx="10515600" cy="3992563"/>
          </a:xfrm>
        </p:spPr>
        <p:txBody>
          <a:bodyPr>
            <a:normAutofit lnSpcReduction="10000"/>
          </a:bodyPr>
          <a:lstStyle/>
          <a:p>
            <a:r>
              <a:rPr lang="en-US" dirty="0"/>
              <a:t>Calculating the standard deviation of our sampling distribution would give us a measure of how much variability there was between the means of the different samples. </a:t>
            </a:r>
          </a:p>
          <a:p>
            <a:r>
              <a:rPr lang="en-US" dirty="0"/>
              <a:t>The standard deviation of this sampling distribution is the standard error.</a:t>
            </a:r>
          </a:p>
          <a:p>
            <a:r>
              <a:rPr lang="en-US" dirty="0"/>
              <a:t>In reality, we cannot (or should not) collect hundreds of samples to produce a sampling distribution.  Therefore, we must rely on an estimate of the standard deviation of that distribution.</a:t>
            </a:r>
          </a:p>
          <a:p>
            <a:r>
              <a:rPr lang="en-US" dirty="0"/>
              <a:t>The approximation is calculated as follows  </a:t>
            </a:r>
          </a:p>
        </p:txBody>
      </p:sp>
      <p:sp>
        <p:nvSpPr>
          <p:cNvPr id="5017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017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76800" y="5770180"/>
            <a:ext cx="1752600" cy="1087821"/>
          </a:xfrm>
          <a:prstGeom prst="rect">
            <a:avLst/>
          </a:prstGeom>
          <a:noFill/>
        </p:spPr>
      </p:pic>
    </p:spTree>
    <p:extLst>
      <p:ext uri="{BB962C8B-B14F-4D97-AF65-F5344CB8AC3E}">
        <p14:creationId xmlns:p14="http://schemas.microsoft.com/office/powerpoint/2010/main" val="3677742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Probability distributions</a:t>
            </a:r>
          </a:p>
        </p:txBody>
      </p:sp>
      <p:sp>
        <p:nvSpPr>
          <p:cNvPr id="3" name="Content Placeholder 2"/>
          <p:cNvSpPr>
            <a:spLocks noGrp="1"/>
          </p:cNvSpPr>
          <p:nvPr>
            <p:ph sz="quarter" idx="1"/>
          </p:nvPr>
        </p:nvSpPr>
        <p:spPr>
          <a:xfrm>
            <a:off x="762000" y="1600200"/>
            <a:ext cx="10668000" cy="4648200"/>
          </a:xfrm>
        </p:spPr>
        <p:txBody>
          <a:bodyPr>
            <a:normAutofit/>
          </a:bodyPr>
          <a:lstStyle/>
          <a:p>
            <a:r>
              <a:rPr lang="en-US" dirty="0"/>
              <a:t>Discrete distributions – for variables that can take on only a finite number of values.</a:t>
            </a:r>
          </a:p>
          <a:p>
            <a:pPr lvl="1"/>
            <a:r>
              <a:rPr lang="en-US" dirty="0"/>
              <a:t>Many useful discrete distributions for statistics such as the binomial distribution and the Poisson distribution.  </a:t>
            </a:r>
          </a:p>
          <a:p>
            <a:pPr lvl="2"/>
            <a:r>
              <a:rPr lang="en-US" dirty="0"/>
              <a:t>We will use these toward the end of the semester.</a:t>
            </a:r>
          </a:p>
          <a:p>
            <a:pPr lvl="1"/>
            <a:r>
              <a:rPr lang="en-US" dirty="0"/>
              <a:t>Example, the number of heads in two coin tosses is a discrete distribution as the only possible values are 0,1, or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838200" y="381000"/>
            <a:ext cx="10439400" cy="1981200"/>
          </a:xfrm>
        </p:spPr>
        <p:txBody>
          <a:bodyPr>
            <a:normAutofit/>
          </a:bodyPr>
          <a:lstStyle/>
          <a:p>
            <a:pPr marL="0" indent="0">
              <a:buNone/>
            </a:pPr>
            <a:r>
              <a:rPr lang="en-US" dirty="0"/>
              <a:t>What is wrong with the following claim: Data show that individual income and marriage have a high positive correlation. Therefore, your earnings will increase if you get married (from Pearl et al. 2016).</a:t>
            </a:r>
          </a:p>
        </p:txBody>
      </p:sp>
      <p:pic>
        <p:nvPicPr>
          <p:cNvPr id="1177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1"/>
            <a:ext cx="6553200" cy="4084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8073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distributions</a:t>
            </a:r>
          </a:p>
        </p:txBody>
      </p:sp>
      <p:sp>
        <p:nvSpPr>
          <p:cNvPr id="3" name="Content Placeholder 2"/>
          <p:cNvSpPr>
            <a:spLocks noGrp="1"/>
          </p:cNvSpPr>
          <p:nvPr>
            <p:ph sz="quarter" idx="1"/>
          </p:nvPr>
        </p:nvSpPr>
        <p:spPr>
          <a:xfrm>
            <a:off x="816864" y="1600200"/>
            <a:ext cx="10460736" cy="4648200"/>
          </a:xfrm>
        </p:spPr>
        <p:txBody>
          <a:bodyPr>
            <a:normAutofit/>
          </a:bodyPr>
          <a:lstStyle/>
          <a:p>
            <a:r>
              <a:rPr lang="en-US" dirty="0"/>
              <a:t>Continuous distributions</a:t>
            </a:r>
          </a:p>
          <a:p>
            <a:pPr lvl="1"/>
            <a:r>
              <a:rPr lang="en-US" dirty="0"/>
              <a:t>The normal distribution is a continuous probability distribution that has the well known bell-shaped curve.  </a:t>
            </a:r>
          </a:p>
          <a:p>
            <a:pPr lvl="1"/>
            <a:r>
              <a:rPr lang="en-US" dirty="0"/>
              <a:t>If a random variable X, comes from a normal probability distribution, we write X ~ N(</a:t>
            </a:r>
            <a:r>
              <a:rPr lang="el-GR" dirty="0"/>
              <a:t>µ</a:t>
            </a:r>
            <a:r>
              <a:rPr lang="en-US" baseline="-25000" dirty="0"/>
              <a:t>x</a:t>
            </a:r>
            <a:r>
              <a:rPr lang="en-US" dirty="0"/>
              <a:t>,</a:t>
            </a:r>
            <a:r>
              <a:rPr lang="el-GR" dirty="0">
                <a:latin typeface="Calibri"/>
              </a:rPr>
              <a:t>σ</a:t>
            </a:r>
            <a:r>
              <a:rPr lang="en-US" baseline="-25000" dirty="0">
                <a:latin typeface="Calibri"/>
              </a:rPr>
              <a:t>x</a:t>
            </a:r>
            <a:r>
              <a:rPr lang="en-US" baseline="30000" dirty="0">
                <a:latin typeface="Calibri"/>
              </a:rPr>
              <a:t>2</a:t>
            </a:r>
            <a:r>
              <a:rPr lang="en-US" dirty="0">
                <a:latin typeface="Calibri"/>
              </a:rPr>
              <a:t>)</a:t>
            </a:r>
          </a:p>
          <a:p>
            <a:pPr lvl="1"/>
            <a:r>
              <a:rPr lang="en-US" dirty="0">
                <a:latin typeface="Calibri"/>
              </a:rPr>
              <a:t>Many real world variables appear to follow a normal distribution, i.e., height.</a:t>
            </a:r>
            <a:endParaRPr lang="en-US" dirty="0"/>
          </a:p>
        </p:txBody>
      </p:sp>
    </p:spTree>
    <p:extLst>
      <p:ext uri="{BB962C8B-B14F-4D97-AF65-F5344CB8AC3E}">
        <p14:creationId xmlns:p14="http://schemas.microsoft.com/office/powerpoint/2010/main" val="395635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produce a probability distribution</a:t>
            </a:r>
          </a:p>
        </p:txBody>
      </p:sp>
      <p:sp>
        <p:nvSpPr>
          <p:cNvPr id="3" name="Content Placeholder 2"/>
          <p:cNvSpPr>
            <a:spLocks noGrp="1"/>
          </p:cNvSpPr>
          <p:nvPr>
            <p:ph sz="quarter" idx="1"/>
          </p:nvPr>
        </p:nvSpPr>
        <p:spPr>
          <a:xfrm>
            <a:off x="914400" y="1600200"/>
            <a:ext cx="10591800" cy="4953000"/>
          </a:xfrm>
        </p:spPr>
        <p:txBody>
          <a:bodyPr>
            <a:normAutofit/>
          </a:bodyPr>
          <a:lstStyle/>
          <a:p>
            <a:pPr marL="0" indent="0">
              <a:buNone/>
            </a:pPr>
            <a:r>
              <a:rPr lang="en-US" dirty="0"/>
              <a:t>Assume we flip two fair coins.  What is the sample space of all possible outcomes?</a:t>
            </a:r>
          </a:p>
          <a:p>
            <a:endParaRPr lang="en-US" dirty="0"/>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70816429"/>
              </p:ext>
            </p:extLst>
          </p:nvPr>
        </p:nvGraphicFramePr>
        <p:xfrm>
          <a:off x="2057400" y="2687320"/>
          <a:ext cx="8077200" cy="2646680"/>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661670">
                <a:tc>
                  <a:txBody>
                    <a:bodyPr/>
                    <a:lstStyle/>
                    <a:p>
                      <a:r>
                        <a:rPr lang="en-US" sz="2800" dirty="0"/>
                        <a:t># of Heads</a:t>
                      </a:r>
                    </a:p>
                  </a:txBody>
                  <a:tcPr/>
                </a:tc>
                <a:tc>
                  <a:txBody>
                    <a:bodyPr/>
                    <a:lstStyle/>
                    <a:p>
                      <a:r>
                        <a:rPr lang="en-US" sz="2800" dirty="0"/>
                        <a:t>Sample Points</a:t>
                      </a:r>
                    </a:p>
                  </a:txBody>
                  <a:tcPr/>
                </a:tc>
                <a:tc>
                  <a:txBody>
                    <a:bodyPr/>
                    <a:lstStyle/>
                    <a:p>
                      <a:r>
                        <a:rPr lang="en-US" sz="2800" dirty="0"/>
                        <a:t>Probability</a:t>
                      </a:r>
                    </a:p>
                  </a:txBody>
                  <a:tcPr/>
                </a:tc>
                <a:extLst>
                  <a:ext uri="{0D108BD9-81ED-4DB2-BD59-A6C34878D82A}">
                    <a16:rowId xmlns:a16="http://schemas.microsoft.com/office/drawing/2014/main" val="10000"/>
                  </a:ext>
                </a:extLst>
              </a:tr>
              <a:tr h="661670">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0001"/>
                  </a:ext>
                </a:extLst>
              </a:tr>
              <a:tr h="661670">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0002"/>
                  </a:ext>
                </a:extLst>
              </a:tr>
              <a:tr h="661670">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Let’s produce a probability distribution</a:t>
            </a:r>
          </a:p>
        </p:txBody>
      </p:sp>
      <p:sp>
        <p:nvSpPr>
          <p:cNvPr id="3" name="Content Placeholder 2"/>
          <p:cNvSpPr>
            <a:spLocks noGrp="1"/>
          </p:cNvSpPr>
          <p:nvPr>
            <p:ph sz="quarter" idx="1"/>
          </p:nvPr>
        </p:nvSpPr>
        <p:spPr>
          <a:xfrm>
            <a:off x="816864" y="1600200"/>
            <a:ext cx="10994136" cy="5181600"/>
          </a:xfrm>
        </p:spPr>
        <p:txBody>
          <a:bodyPr>
            <a:normAutofit fontScale="92500" lnSpcReduction="20000"/>
          </a:bodyPr>
          <a:lstStyle/>
          <a:p>
            <a:pPr marL="0" indent="0">
              <a:buNone/>
            </a:pPr>
            <a:r>
              <a:rPr lang="en-US" dirty="0"/>
              <a:t>Assume we flip two fair coins.  What is the sample space of all possible outcomes?</a:t>
            </a:r>
          </a:p>
          <a:p>
            <a:endParaRPr lang="en-US" dirty="0"/>
          </a:p>
          <a:p>
            <a:endParaRPr lang="en-US" dirty="0"/>
          </a:p>
          <a:p>
            <a:endParaRPr lang="en-US" dirty="0"/>
          </a:p>
          <a:p>
            <a:endParaRPr lang="en-US" dirty="0"/>
          </a:p>
          <a:p>
            <a:endParaRPr lang="en-US" dirty="0"/>
          </a:p>
          <a:p>
            <a:endParaRPr lang="en-US" dirty="0"/>
          </a:p>
          <a:p>
            <a:r>
              <a:rPr lang="en-US" dirty="0"/>
              <a:t>This description of the probabilities for each event is called a Probability Distribution Function (PDF). </a:t>
            </a:r>
          </a:p>
          <a:p>
            <a:r>
              <a:rPr lang="en-US" dirty="0"/>
              <a:t>The PDF shows the probability that a random variable will take on each outcome in a sample space.</a:t>
            </a:r>
          </a:p>
          <a:p>
            <a:r>
              <a:rPr lang="en-US" dirty="0"/>
              <a:t>Let’s draw the PDF.</a:t>
            </a:r>
          </a:p>
        </p:txBody>
      </p:sp>
      <p:graphicFrame>
        <p:nvGraphicFramePr>
          <p:cNvPr id="4" name="Table 3"/>
          <p:cNvGraphicFramePr>
            <a:graphicFrameLocks noGrp="1"/>
          </p:cNvGraphicFramePr>
          <p:nvPr>
            <p:extLst>
              <p:ext uri="{D42A27DB-BD31-4B8C-83A1-F6EECF244321}">
                <p14:modId xmlns:p14="http://schemas.microsoft.com/office/powerpoint/2010/main" val="3183188279"/>
              </p:ext>
            </p:extLst>
          </p:nvPr>
        </p:nvGraphicFramePr>
        <p:xfrm>
          <a:off x="2057400" y="2362200"/>
          <a:ext cx="7543800" cy="236220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tblGrid>
              <a:tr h="590550">
                <a:tc>
                  <a:txBody>
                    <a:bodyPr/>
                    <a:lstStyle/>
                    <a:p>
                      <a:r>
                        <a:rPr lang="en-US" sz="2800" dirty="0"/>
                        <a:t># of Heads</a:t>
                      </a:r>
                    </a:p>
                  </a:txBody>
                  <a:tcPr/>
                </a:tc>
                <a:tc>
                  <a:txBody>
                    <a:bodyPr/>
                    <a:lstStyle/>
                    <a:p>
                      <a:r>
                        <a:rPr lang="en-US" sz="2800" dirty="0"/>
                        <a:t>Sample Points</a:t>
                      </a:r>
                    </a:p>
                  </a:txBody>
                  <a:tcPr/>
                </a:tc>
                <a:tc>
                  <a:txBody>
                    <a:bodyPr/>
                    <a:lstStyle/>
                    <a:p>
                      <a:r>
                        <a:rPr lang="en-US" sz="2800" dirty="0"/>
                        <a:t>Probability</a:t>
                      </a:r>
                    </a:p>
                  </a:txBody>
                  <a:tcPr/>
                </a:tc>
                <a:extLst>
                  <a:ext uri="{0D108BD9-81ED-4DB2-BD59-A6C34878D82A}">
                    <a16:rowId xmlns:a16="http://schemas.microsoft.com/office/drawing/2014/main" val="10000"/>
                  </a:ext>
                </a:extLst>
              </a:tr>
              <a:tr h="590550">
                <a:tc>
                  <a:txBody>
                    <a:bodyPr/>
                    <a:lstStyle/>
                    <a:p>
                      <a:r>
                        <a:rPr lang="en-US" sz="2800" dirty="0"/>
                        <a:t>0</a:t>
                      </a:r>
                    </a:p>
                  </a:txBody>
                  <a:tcPr/>
                </a:tc>
                <a:tc>
                  <a:txBody>
                    <a:bodyPr/>
                    <a:lstStyle/>
                    <a:p>
                      <a:r>
                        <a:rPr lang="en-US" sz="2800" dirty="0"/>
                        <a:t>TT</a:t>
                      </a:r>
                    </a:p>
                  </a:txBody>
                  <a:tcPr/>
                </a:tc>
                <a:tc>
                  <a:txBody>
                    <a:bodyPr/>
                    <a:lstStyle/>
                    <a:p>
                      <a:r>
                        <a:rPr lang="en-US" sz="2800" dirty="0"/>
                        <a:t>¼</a:t>
                      </a:r>
                    </a:p>
                  </a:txBody>
                  <a:tcPr/>
                </a:tc>
                <a:extLst>
                  <a:ext uri="{0D108BD9-81ED-4DB2-BD59-A6C34878D82A}">
                    <a16:rowId xmlns:a16="http://schemas.microsoft.com/office/drawing/2014/main" val="10001"/>
                  </a:ext>
                </a:extLst>
              </a:tr>
              <a:tr h="590550">
                <a:tc>
                  <a:txBody>
                    <a:bodyPr/>
                    <a:lstStyle/>
                    <a:p>
                      <a:r>
                        <a:rPr lang="en-US" sz="2800" dirty="0"/>
                        <a:t>1</a:t>
                      </a:r>
                    </a:p>
                  </a:txBody>
                  <a:tcPr/>
                </a:tc>
                <a:tc>
                  <a:txBody>
                    <a:bodyPr/>
                    <a:lstStyle/>
                    <a:p>
                      <a:r>
                        <a:rPr lang="en-US" sz="2800" dirty="0"/>
                        <a:t>HT, TH</a:t>
                      </a:r>
                    </a:p>
                  </a:txBody>
                  <a:tcPr/>
                </a:tc>
                <a:tc>
                  <a:txBody>
                    <a:bodyPr/>
                    <a:lstStyle/>
                    <a:p>
                      <a:r>
                        <a:rPr lang="en-US" sz="2800" dirty="0"/>
                        <a:t>¼ + ¼ = ½ </a:t>
                      </a:r>
                    </a:p>
                  </a:txBody>
                  <a:tcPr/>
                </a:tc>
                <a:extLst>
                  <a:ext uri="{0D108BD9-81ED-4DB2-BD59-A6C34878D82A}">
                    <a16:rowId xmlns:a16="http://schemas.microsoft.com/office/drawing/2014/main" val="10002"/>
                  </a:ext>
                </a:extLst>
              </a:tr>
              <a:tr h="590550">
                <a:tc>
                  <a:txBody>
                    <a:bodyPr/>
                    <a:lstStyle/>
                    <a:p>
                      <a:r>
                        <a:rPr lang="en-US" sz="2800" dirty="0"/>
                        <a:t>2</a:t>
                      </a:r>
                    </a:p>
                  </a:txBody>
                  <a:tcPr/>
                </a:tc>
                <a:tc>
                  <a:txBody>
                    <a:bodyPr/>
                    <a:lstStyle/>
                    <a:p>
                      <a:r>
                        <a:rPr lang="en-US" sz="2800" dirty="0"/>
                        <a:t>HH</a:t>
                      </a:r>
                    </a:p>
                  </a:txBody>
                  <a:tcPr/>
                </a:tc>
                <a:tc>
                  <a:txBody>
                    <a:bodyPr/>
                    <a:lstStyle/>
                    <a:p>
                      <a:r>
                        <a:rPr lang="en-US" sz="2800" dirty="0"/>
                        <a:t>¼ </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71618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76FFA1-B3DE-498F-ACF6-AA12BCF92437}"/>
              </a:ext>
            </a:extLst>
          </p:cNvPr>
          <p:cNvPicPr>
            <a:picLocks noChangeAspect="1"/>
          </p:cNvPicPr>
          <p:nvPr/>
        </p:nvPicPr>
        <p:blipFill>
          <a:blip r:embed="rId2"/>
          <a:stretch>
            <a:fillRect/>
          </a:stretch>
        </p:blipFill>
        <p:spPr>
          <a:xfrm>
            <a:off x="2873658" y="0"/>
            <a:ext cx="6444684" cy="6858000"/>
          </a:xfrm>
          <a:prstGeom prst="rect">
            <a:avLst/>
          </a:prstGeom>
        </p:spPr>
      </p:pic>
    </p:spTree>
    <p:extLst>
      <p:ext uri="{BB962C8B-B14F-4D97-AF65-F5344CB8AC3E}">
        <p14:creationId xmlns:p14="http://schemas.microsoft.com/office/powerpoint/2010/main" val="3538727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4136136" cy="1981200"/>
          </a:xfrm>
        </p:spPr>
        <p:txBody>
          <a:bodyPr/>
          <a:lstStyle/>
          <a:p>
            <a:r>
              <a:rPr lang="en-US" dirty="0"/>
              <a:t>Normal Distribution</a:t>
            </a:r>
          </a:p>
        </p:txBody>
      </p:sp>
      <p:pic>
        <p:nvPicPr>
          <p:cNvPr id="44034" name="Picture 2"/>
          <p:cNvPicPr>
            <a:picLocks noGrp="1" noChangeAspect="1" noChangeArrowheads="1"/>
          </p:cNvPicPr>
          <p:nvPr>
            <p:ph idx="1"/>
          </p:nvPr>
        </p:nvPicPr>
        <p:blipFill>
          <a:blip r:embed="rId3" cstate="print"/>
          <a:srcRect/>
          <a:stretch>
            <a:fillRect/>
          </a:stretch>
        </p:blipFill>
        <p:spPr bwMode="auto">
          <a:xfrm>
            <a:off x="4648200" y="1447800"/>
            <a:ext cx="7315200" cy="5257800"/>
          </a:xfrm>
          <a:prstGeom prst="rect">
            <a:avLst/>
          </a:prstGeom>
          <a:noFill/>
          <a:ln w="9525">
            <a:noFill/>
            <a:miter lim="800000"/>
            <a:headEnd/>
            <a:tailEnd/>
          </a:ln>
          <a:effectLst/>
        </p:spPr>
      </p:pic>
      <p:sp>
        <p:nvSpPr>
          <p:cNvPr id="4" name="Title 1">
            <a:extLst>
              <a:ext uri="{FF2B5EF4-FFF2-40B4-BE49-F238E27FC236}">
                <a16:creationId xmlns:a16="http://schemas.microsoft.com/office/drawing/2014/main" id="{CEE378EB-DAA3-4399-8255-16511712BEAC}"/>
              </a:ext>
            </a:extLst>
          </p:cNvPr>
          <p:cNvSpPr txBox="1">
            <a:spLocks/>
          </p:cNvSpPr>
          <p:nvPr/>
        </p:nvSpPr>
        <p:spPr>
          <a:xfrm>
            <a:off x="816864" y="228600"/>
            <a:ext cx="108712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en-US"/>
              <a:t>What about for continuous variables?</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Z-Scores</a:t>
            </a:r>
          </a:p>
        </p:txBody>
      </p:sp>
      <p:sp>
        <p:nvSpPr>
          <p:cNvPr id="3" name="Content Placeholder 2"/>
          <p:cNvSpPr>
            <a:spLocks noGrp="1"/>
          </p:cNvSpPr>
          <p:nvPr>
            <p:ph idx="1"/>
          </p:nvPr>
        </p:nvSpPr>
        <p:spPr>
          <a:xfrm>
            <a:off x="914400" y="1676400"/>
            <a:ext cx="10668000" cy="3886200"/>
          </a:xfrm>
        </p:spPr>
        <p:txBody>
          <a:bodyPr/>
          <a:lstStyle/>
          <a:p>
            <a:r>
              <a:rPr lang="en-US" dirty="0"/>
              <a:t>To covert any normal distribution into a standard normal distribution with a mean of zero and standard deviation of 1, we simply need to:</a:t>
            </a:r>
          </a:p>
          <a:p>
            <a:pPr lvl="1"/>
            <a:r>
              <a:rPr lang="en-US" dirty="0"/>
              <a:t>Center the data at zero by subtracting the mean from all scores</a:t>
            </a:r>
          </a:p>
          <a:p>
            <a:pPr lvl="1"/>
            <a:r>
              <a:rPr lang="en-US" dirty="0"/>
              <a:t>Divide the resulting score by the standard deviation to ensure that the data have a standard deviation of 1.</a:t>
            </a:r>
          </a:p>
        </p:txBody>
      </p:sp>
      <p:sp>
        <p:nvSpPr>
          <p:cNvPr id="4505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505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029200" y="5105400"/>
            <a:ext cx="1828800" cy="103723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z-score</a:t>
            </a:r>
          </a:p>
        </p:txBody>
      </p:sp>
      <p:sp>
        <p:nvSpPr>
          <p:cNvPr id="3" name="Content Placeholder 2"/>
          <p:cNvSpPr>
            <a:spLocks noGrp="1"/>
          </p:cNvSpPr>
          <p:nvPr>
            <p:ph idx="1"/>
          </p:nvPr>
        </p:nvSpPr>
        <p:spPr>
          <a:xfrm>
            <a:off x="816864" y="1600200"/>
            <a:ext cx="10613136" cy="5029200"/>
          </a:xfrm>
        </p:spPr>
        <p:txBody>
          <a:bodyPr>
            <a:normAutofit fontScale="92500" lnSpcReduction="10000"/>
          </a:bodyPr>
          <a:lstStyle/>
          <a:p>
            <a:r>
              <a:rPr lang="en-US" dirty="0"/>
              <a:t>Assume the recidivism rate of a given population is normally distributed with mean of 2.4 and a standard deviation of 3.1.  </a:t>
            </a:r>
          </a:p>
          <a:p>
            <a:r>
              <a:rPr lang="en-US" dirty="0"/>
              <a:t>Thus, X ~ N(2.4, 3.1)</a:t>
            </a:r>
          </a:p>
          <a:p>
            <a:r>
              <a:rPr lang="en-US" dirty="0"/>
              <a:t>What is the probability that there is a particular individual who has returned to jail 9 times.  Based on the previous equation:</a:t>
            </a:r>
          </a:p>
          <a:p>
            <a:endParaRPr lang="en-US" dirty="0"/>
          </a:p>
          <a:p>
            <a:endParaRPr lang="en-US" dirty="0"/>
          </a:p>
          <a:p>
            <a:r>
              <a:rPr lang="en-US" dirty="0"/>
              <a:t>So our z-value is 2.12.  We can use any z table to look up this value and find the probability of finding a value greater than this.  In other words, what is the likelihood that a randomly sampled individual recidivated 9 times or more.</a:t>
            </a:r>
          </a:p>
        </p:txBody>
      </p:sp>
      <p:sp>
        <p:nvSpPr>
          <p:cNvPr id="47106" name="Rectangle 2"/>
          <p:cNvSpPr>
            <a:spLocks noChangeArrowheads="1"/>
          </p:cNvSpPr>
          <p:nvPr/>
        </p:nvSpPr>
        <p:spPr bwMode="auto">
          <a:xfrm>
            <a:off x="1524001"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7105"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95800" y="3962401"/>
            <a:ext cx="2590800" cy="770817"/>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ropped_Area Under Normal Curve.jpg"/>
          <p:cNvPicPr>
            <a:picLocks noChangeAspect="1"/>
          </p:cNvPicPr>
          <p:nvPr/>
        </p:nvPicPr>
        <p:blipFill>
          <a:blip r:embed="rId3" cstate="print"/>
          <a:stretch>
            <a:fillRect/>
          </a:stretch>
        </p:blipFill>
        <p:spPr>
          <a:xfrm>
            <a:off x="2362200" y="0"/>
            <a:ext cx="7467600" cy="5334000"/>
          </a:xfrm>
          <a:prstGeom prst="rect">
            <a:avLst/>
          </a:prstGeom>
        </p:spPr>
      </p:pic>
      <p:sp>
        <p:nvSpPr>
          <p:cNvPr id="3" name="TextBox 2"/>
          <p:cNvSpPr txBox="1"/>
          <p:nvPr/>
        </p:nvSpPr>
        <p:spPr>
          <a:xfrm>
            <a:off x="1828800" y="5410201"/>
            <a:ext cx="8458200" cy="1200329"/>
          </a:xfrm>
          <a:prstGeom prst="rect">
            <a:avLst/>
          </a:prstGeom>
          <a:noFill/>
        </p:spPr>
        <p:txBody>
          <a:bodyPr wrap="square" rtlCol="0">
            <a:spAutoFit/>
          </a:bodyPr>
          <a:lstStyle/>
          <a:p>
            <a:r>
              <a:rPr lang="en-US" dirty="0"/>
              <a:t>Looking at a table of z-scores (which indicate the area to the left of our z-value), we can see that at 2.12,  98.3 percent of all scores lie to the left of our value.  And so there is only a 1.7% change of finding someone who has recidivated 9 times or more.</a:t>
            </a: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Central Limit Theorem</a:t>
            </a:r>
          </a:p>
        </p:txBody>
      </p:sp>
      <p:sp>
        <p:nvSpPr>
          <p:cNvPr id="3" name="Content Placeholder 2"/>
          <p:cNvSpPr>
            <a:spLocks noGrp="1"/>
          </p:cNvSpPr>
          <p:nvPr>
            <p:ph idx="1"/>
          </p:nvPr>
        </p:nvSpPr>
        <p:spPr/>
        <p:txBody>
          <a:bodyPr>
            <a:normAutofit fontScale="85000" lnSpcReduction="10000"/>
          </a:bodyPr>
          <a:lstStyle/>
          <a:p>
            <a:r>
              <a:rPr lang="en-US" dirty="0"/>
              <a:t>Regardless of the distribution of the original variable </a:t>
            </a:r>
            <a:r>
              <a:rPr lang="en-US" i="1" dirty="0"/>
              <a:t>x</a:t>
            </a:r>
            <a:r>
              <a:rPr lang="en-US" dirty="0"/>
              <a:t> from which the statistic     was generated, the asymptotic sampling distribution of the statistic will be normal.</a:t>
            </a:r>
          </a:p>
          <a:p>
            <a:r>
              <a:rPr lang="en-US" dirty="0"/>
              <a:t>Again,</a:t>
            </a:r>
          </a:p>
          <a:p>
            <a:pPr lvl="1"/>
            <a:r>
              <a:rPr lang="en-US" dirty="0"/>
              <a:t>Consider that when we take a random sample of size </a:t>
            </a:r>
            <a:r>
              <a:rPr lang="en-US" i="1" dirty="0"/>
              <a:t>n</a:t>
            </a:r>
            <a:r>
              <a:rPr lang="en-US" dirty="0"/>
              <a:t>, this sample is only one of many possible samples of size n that could be drawn from the population.</a:t>
            </a:r>
          </a:p>
          <a:p>
            <a:pPr lvl="1"/>
            <a:r>
              <a:rPr lang="en-US" dirty="0"/>
              <a:t>Obviously, if we took a second sample of size </a:t>
            </a:r>
            <a:r>
              <a:rPr lang="en-US" i="1" dirty="0"/>
              <a:t>n</a:t>
            </a:r>
            <a:r>
              <a:rPr lang="en-US" dirty="0"/>
              <a:t>, we would not end up with the same respondents and so any statistic calculated (like the mean) would be different from the first sample.</a:t>
            </a:r>
          </a:p>
          <a:p>
            <a:pPr lvl="1"/>
            <a:r>
              <a:rPr lang="en-US" dirty="0"/>
              <a:t>The CLT, however, says that if we were to take all possible random samples of a given size from the population and compute the value of the statistic of interest for each one, the distribution of these statistics – the sampling distribution – would be normal (assuming the sample size is large enough).</a:t>
            </a:r>
          </a:p>
          <a:p>
            <a:pPr lvl="2"/>
            <a:r>
              <a:rPr lang="en-US" dirty="0"/>
              <a:t>The standard deviation of this sampling distribution is our standard error.</a:t>
            </a:r>
          </a:p>
        </p:txBody>
      </p:sp>
      <p:pic>
        <p:nvPicPr>
          <p:cNvPr id="4" name="Picture 1"/>
          <p:cNvPicPr>
            <a:picLocks noChangeAspect="1" noChangeArrowheads="1"/>
          </p:cNvPicPr>
          <p:nvPr/>
        </p:nvPicPr>
        <p:blipFill>
          <a:blip r:embed="rId3" cstate="print">
            <a:clrChange>
              <a:clrFrom>
                <a:srgbClr val="FFFFFF"/>
              </a:clrFrom>
              <a:clrTo>
                <a:srgbClr val="FFFFFF">
                  <a:alpha val="0"/>
                </a:srgbClr>
              </a:clrTo>
            </a:clrChange>
          </a:blip>
          <a:srcRect l="83333" b="55921"/>
          <a:stretch>
            <a:fillRect/>
          </a:stretch>
        </p:blipFill>
        <p:spPr bwMode="auto">
          <a:xfrm>
            <a:off x="3886200" y="1905000"/>
            <a:ext cx="203200" cy="3048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Demonstrating the CLT</a:t>
            </a:r>
          </a:p>
        </p:txBody>
      </p:sp>
      <p:pic>
        <p:nvPicPr>
          <p:cNvPr id="1026" name="Picture 2"/>
          <p:cNvPicPr>
            <a:picLocks noGrp="1" noChangeAspect="1" noChangeArrowheads="1"/>
          </p:cNvPicPr>
          <p:nvPr>
            <p:ph idx="1"/>
          </p:nvPr>
        </p:nvPicPr>
        <p:blipFill>
          <a:blip r:embed="rId3" cstate="print"/>
          <a:srcRect/>
          <a:stretch>
            <a:fillRect/>
          </a:stretch>
        </p:blipFill>
        <p:spPr bwMode="auto">
          <a:xfrm>
            <a:off x="1828801" y="1600201"/>
            <a:ext cx="4500819" cy="4525963"/>
          </a:xfrm>
          <a:prstGeom prst="rect">
            <a:avLst/>
          </a:prstGeom>
          <a:noFill/>
          <a:ln w="9525">
            <a:noFill/>
            <a:miter lim="800000"/>
            <a:headEnd/>
            <a:tailEnd/>
          </a:ln>
        </p:spPr>
      </p:pic>
      <p:sp>
        <p:nvSpPr>
          <p:cNvPr id="5" name="TextBox 4"/>
          <p:cNvSpPr txBox="1"/>
          <p:nvPr/>
        </p:nvSpPr>
        <p:spPr>
          <a:xfrm>
            <a:off x="6259872" y="2057484"/>
            <a:ext cx="3886201" cy="4770537"/>
          </a:xfrm>
          <a:prstGeom prst="rect">
            <a:avLst/>
          </a:prstGeom>
          <a:noFill/>
        </p:spPr>
        <p:txBody>
          <a:bodyPr wrap="square" rtlCol="0">
            <a:spAutoFit/>
          </a:bodyPr>
          <a:lstStyle/>
          <a:p>
            <a:r>
              <a:rPr lang="en-US" sz="1600" dirty="0"/>
              <a:t>pop=</a:t>
            </a:r>
            <a:r>
              <a:rPr lang="en-US" sz="1600" dirty="0" err="1"/>
              <a:t>runif</a:t>
            </a:r>
            <a:r>
              <a:rPr lang="en-US" sz="1600" dirty="0"/>
              <a:t>(1000, 0,1)</a:t>
            </a:r>
          </a:p>
          <a:p>
            <a:r>
              <a:rPr lang="en-US" sz="1600" dirty="0" err="1"/>
              <a:t>hist</a:t>
            </a:r>
            <a:r>
              <a:rPr lang="en-US" sz="1600" dirty="0"/>
              <a:t>(pop)</a:t>
            </a:r>
          </a:p>
          <a:p>
            <a:endParaRPr lang="en-US" sz="1600" dirty="0"/>
          </a:p>
          <a:p>
            <a:r>
              <a:rPr lang="en-US" sz="1600" dirty="0" err="1"/>
              <a:t>twopop</a:t>
            </a:r>
            <a:r>
              <a:rPr lang="en-US" sz="1600" dirty="0"/>
              <a:t>=vector()</a:t>
            </a:r>
          </a:p>
          <a:p>
            <a:r>
              <a:rPr lang="en-US" sz="1600" dirty="0"/>
              <a:t>for (</a:t>
            </a:r>
            <a:r>
              <a:rPr lang="en-US" sz="1600" dirty="0" err="1"/>
              <a:t>i</a:t>
            </a:r>
            <a:r>
              <a:rPr lang="en-US" sz="1600" dirty="0"/>
              <a:t> in 1:1000) </a:t>
            </a:r>
            <a:r>
              <a:rPr lang="en-US" sz="1600" dirty="0" err="1"/>
              <a:t>twopop</a:t>
            </a:r>
            <a:r>
              <a:rPr lang="en-US" sz="1600" dirty="0"/>
              <a:t>[</a:t>
            </a:r>
            <a:r>
              <a:rPr lang="en-US" sz="1600" dirty="0" err="1"/>
              <a:t>i</a:t>
            </a:r>
            <a:r>
              <a:rPr lang="en-US" sz="1600" dirty="0"/>
              <a:t>]= mean(</a:t>
            </a:r>
            <a:r>
              <a:rPr lang="en-US" sz="1600" dirty="0" err="1"/>
              <a:t>runif</a:t>
            </a:r>
            <a:r>
              <a:rPr lang="en-US" sz="1600" dirty="0"/>
              <a:t>(2, 0,1))</a:t>
            </a:r>
          </a:p>
          <a:p>
            <a:endParaRPr lang="en-US" sz="1600" dirty="0"/>
          </a:p>
          <a:p>
            <a:r>
              <a:rPr lang="en-US" sz="1600" dirty="0" err="1"/>
              <a:t>tenpop</a:t>
            </a:r>
            <a:r>
              <a:rPr lang="en-US" sz="1600" dirty="0"/>
              <a:t>=vector()</a:t>
            </a:r>
          </a:p>
          <a:p>
            <a:r>
              <a:rPr lang="en-US" sz="1600" dirty="0"/>
              <a:t>for (</a:t>
            </a:r>
            <a:r>
              <a:rPr lang="en-US" sz="1600" dirty="0" err="1"/>
              <a:t>i</a:t>
            </a:r>
            <a:r>
              <a:rPr lang="en-US" sz="1600" dirty="0"/>
              <a:t> in 1:1000) </a:t>
            </a:r>
            <a:r>
              <a:rPr lang="en-US" sz="1600" dirty="0" err="1"/>
              <a:t>tenpop</a:t>
            </a:r>
            <a:r>
              <a:rPr lang="en-US" sz="1600" dirty="0"/>
              <a:t>[</a:t>
            </a:r>
            <a:r>
              <a:rPr lang="en-US" sz="1600" dirty="0" err="1"/>
              <a:t>i</a:t>
            </a:r>
            <a:r>
              <a:rPr lang="en-US" sz="1600" dirty="0"/>
              <a:t>]= mean(</a:t>
            </a:r>
            <a:r>
              <a:rPr lang="en-US" sz="1600" dirty="0" err="1"/>
              <a:t>runif</a:t>
            </a:r>
            <a:r>
              <a:rPr lang="en-US" sz="1600" dirty="0"/>
              <a:t>(10, 0,1))</a:t>
            </a:r>
          </a:p>
          <a:p>
            <a:endParaRPr lang="en-US" sz="1600" dirty="0"/>
          </a:p>
          <a:p>
            <a:r>
              <a:rPr lang="en-US" sz="1600" dirty="0" err="1"/>
              <a:t>hunpop</a:t>
            </a:r>
            <a:r>
              <a:rPr lang="en-US" sz="1600" dirty="0"/>
              <a:t>=vector()</a:t>
            </a:r>
          </a:p>
          <a:p>
            <a:r>
              <a:rPr lang="en-US" sz="1600" dirty="0"/>
              <a:t>for (</a:t>
            </a:r>
            <a:r>
              <a:rPr lang="en-US" sz="1600" dirty="0" err="1"/>
              <a:t>i</a:t>
            </a:r>
            <a:r>
              <a:rPr lang="en-US" sz="1600" dirty="0"/>
              <a:t> in 1:1000) </a:t>
            </a:r>
            <a:r>
              <a:rPr lang="en-US" sz="1600" dirty="0" err="1"/>
              <a:t>hunpop</a:t>
            </a:r>
            <a:r>
              <a:rPr lang="en-US" sz="1600" dirty="0"/>
              <a:t>[</a:t>
            </a:r>
            <a:r>
              <a:rPr lang="en-US" sz="1600" dirty="0" err="1"/>
              <a:t>i</a:t>
            </a:r>
            <a:r>
              <a:rPr lang="en-US" sz="1600" dirty="0"/>
              <a:t>]= mean(</a:t>
            </a:r>
            <a:r>
              <a:rPr lang="en-US" sz="1600" dirty="0" err="1"/>
              <a:t>runif</a:t>
            </a:r>
            <a:r>
              <a:rPr lang="en-US" sz="1600" dirty="0"/>
              <a:t>(100, 0,1))</a:t>
            </a:r>
          </a:p>
          <a:p>
            <a:endParaRPr lang="en-US" sz="1600" dirty="0"/>
          </a:p>
          <a:p>
            <a:r>
              <a:rPr lang="en-US" sz="1600" dirty="0"/>
              <a:t>par(</a:t>
            </a:r>
            <a:r>
              <a:rPr lang="en-US" sz="1600" dirty="0" err="1"/>
              <a:t>mfrow</a:t>
            </a:r>
            <a:r>
              <a:rPr lang="en-US" sz="1600" dirty="0"/>
              <a:t>=c(3,1))</a:t>
            </a:r>
          </a:p>
          <a:p>
            <a:r>
              <a:rPr lang="en-US" sz="1600" dirty="0" err="1"/>
              <a:t>hist</a:t>
            </a:r>
            <a:r>
              <a:rPr lang="en-US" sz="1600" dirty="0"/>
              <a:t>(</a:t>
            </a:r>
            <a:r>
              <a:rPr lang="en-US" sz="1600" dirty="0" err="1"/>
              <a:t>twopop</a:t>
            </a:r>
            <a:r>
              <a:rPr lang="en-US" sz="1600" dirty="0"/>
              <a:t>, </a:t>
            </a:r>
            <a:r>
              <a:rPr lang="en-US" sz="1600" dirty="0" err="1"/>
              <a:t>xlim</a:t>
            </a:r>
            <a:r>
              <a:rPr lang="en-US" sz="1600" dirty="0"/>
              <a:t>=range(.1,.9))</a:t>
            </a:r>
          </a:p>
          <a:p>
            <a:r>
              <a:rPr lang="en-US" sz="1600" dirty="0" err="1"/>
              <a:t>hist</a:t>
            </a:r>
            <a:r>
              <a:rPr lang="en-US" sz="1600" dirty="0"/>
              <a:t>(</a:t>
            </a:r>
            <a:r>
              <a:rPr lang="en-US" sz="1600" dirty="0" err="1"/>
              <a:t>tenpop</a:t>
            </a:r>
            <a:r>
              <a:rPr lang="en-US" sz="1600" dirty="0"/>
              <a:t>, </a:t>
            </a:r>
            <a:r>
              <a:rPr lang="en-US" sz="1600" dirty="0" err="1"/>
              <a:t>xlim</a:t>
            </a:r>
            <a:r>
              <a:rPr lang="en-US" sz="1600" dirty="0"/>
              <a:t>=range(.1,.9))</a:t>
            </a:r>
          </a:p>
          <a:p>
            <a:r>
              <a:rPr lang="en-US" sz="1600" dirty="0" err="1"/>
              <a:t>hist</a:t>
            </a:r>
            <a:r>
              <a:rPr lang="en-US" sz="1600" dirty="0"/>
              <a:t>(</a:t>
            </a:r>
            <a:r>
              <a:rPr lang="en-US" sz="1600" dirty="0" err="1"/>
              <a:t>hunpop</a:t>
            </a:r>
            <a:r>
              <a:rPr lang="en-US" sz="1600" dirty="0"/>
              <a:t>, </a:t>
            </a:r>
            <a:r>
              <a:rPr lang="en-US" sz="1600" dirty="0" err="1"/>
              <a:t>xlim</a:t>
            </a:r>
            <a:r>
              <a:rPr lang="en-US" sz="1600" dirty="0"/>
              <a:t>=range(.1,.9))</a:t>
            </a:r>
          </a:p>
        </p:txBody>
      </p:sp>
      <p:pic>
        <p:nvPicPr>
          <p:cNvPr id="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7923" y="1457363"/>
            <a:ext cx="2209801" cy="1657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B471-23A7-4218-8F29-36A8010A3603}"/>
              </a:ext>
            </a:extLst>
          </p:cNvPr>
          <p:cNvSpPr>
            <a:spLocks noGrp="1"/>
          </p:cNvSpPr>
          <p:nvPr>
            <p:ph type="title"/>
          </p:nvPr>
        </p:nvSpPr>
        <p:spPr/>
        <p:txBody>
          <a:bodyPr/>
          <a:lstStyle/>
          <a:p>
            <a:r>
              <a:rPr lang="en-US" dirty="0"/>
              <a:t>Two major challenges to causality</a:t>
            </a:r>
          </a:p>
        </p:txBody>
      </p:sp>
      <p:sp>
        <p:nvSpPr>
          <p:cNvPr id="3" name="Content Placeholder 2">
            <a:extLst>
              <a:ext uri="{FF2B5EF4-FFF2-40B4-BE49-F238E27FC236}">
                <a16:creationId xmlns:a16="http://schemas.microsoft.com/office/drawing/2014/main" id="{9E3CEAFD-B297-496C-8272-443F637DB09A}"/>
              </a:ext>
            </a:extLst>
          </p:cNvPr>
          <p:cNvSpPr>
            <a:spLocks noGrp="1"/>
          </p:cNvSpPr>
          <p:nvPr>
            <p:ph sz="quarter" idx="1"/>
          </p:nvPr>
        </p:nvSpPr>
        <p:spPr/>
        <p:txBody>
          <a:bodyPr/>
          <a:lstStyle/>
          <a:p>
            <a:r>
              <a:rPr lang="en-US" b="1" dirty="0">
                <a:solidFill>
                  <a:schemeClr val="bg2">
                    <a:lumMod val="25000"/>
                  </a:schemeClr>
                </a:solidFill>
              </a:rPr>
              <a:t>Randomness</a:t>
            </a:r>
            <a:r>
              <a:rPr lang="en-US" dirty="0"/>
              <a:t> – is what we observe really just a coincidence?</a:t>
            </a:r>
          </a:p>
          <a:p>
            <a:endParaRPr lang="en-US" dirty="0"/>
          </a:p>
          <a:p>
            <a:r>
              <a:rPr lang="en-US" b="1" dirty="0">
                <a:solidFill>
                  <a:schemeClr val="bg2">
                    <a:lumMod val="25000"/>
                  </a:schemeClr>
                </a:solidFill>
              </a:rPr>
              <a:t>Endogeneity</a:t>
            </a:r>
            <a:r>
              <a:rPr lang="en-US" dirty="0"/>
              <a:t> – is the relationship we observe really just due to another variable?</a:t>
            </a:r>
          </a:p>
        </p:txBody>
      </p:sp>
    </p:spTree>
    <p:extLst>
      <p:ext uri="{BB962C8B-B14F-4D97-AF65-F5344CB8AC3E}">
        <p14:creationId xmlns:p14="http://schemas.microsoft.com/office/powerpoint/2010/main" val="2875753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1 variable to 2</a:t>
            </a:r>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and Correlation</a:t>
            </a:r>
          </a:p>
        </p:txBody>
      </p:sp>
      <p:sp>
        <p:nvSpPr>
          <p:cNvPr id="3" name="Content Placeholder 2"/>
          <p:cNvSpPr>
            <a:spLocks noGrp="1"/>
          </p:cNvSpPr>
          <p:nvPr>
            <p:ph idx="1"/>
          </p:nvPr>
        </p:nvSpPr>
        <p:spPr>
          <a:xfrm>
            <a:off x="816864" y="1828800"/>
            <a:ext cx="10460736" cy="4495800"/>
          </a:xfrm>
        </p:spPr>
        <p:txBody>
          <a:bodyPr/>
          <a:lstStyle/>
          <a:p>
            <a:r>
              <a:rPr lang="en-US" dirty="0"/>
              <a:t>A correlation is a measure of a linear relationship between two variables.</a:t>
            </a:r>
          </a:p>
          <a:p>
            <a:r>
              <a:rPr lang="en-US" dirty="0"/>
              <a:t>Two measures are particularly important for statistically expressing the relationship between two variables:</a:t>
            </a:r>
          </a:p>
          <a:p>
            <a:pPr lvl="1"/>
            <a:r>
              <a:rPr lang="en-US" dirty="0"/>
              <a:t>Covariance</a:t>
            </a:r>
          </a:p>
          <a:p>
            <a:pPr lvl="1"/>
            <a:r>
              <a:rPr lang="en-US" dirty="0"/>
              <a:t>Correlation Coefficient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a:t>
            </a:r>
          </a:p>
        </p:txBody>
      </p:sp>
      <p:sp>
        <p:nvSpPr>
          <p:cNvPr id="3" name="Content Placeholder 2"/>
          <p:cNvSpPr>
            <a:spLocks noGrp="1"/>
          </p:cNvSpPr>
          <p:nvPr>
            <p:ph idx="1"/>
          </p:nvPr>
        </p:nvSpPr>
        <p:spPr>
          <a:xfrm>
            <a:off x="914400" y="1828800"/>
            <a:ext cx="11049000" cy="4495800"/>
          </a:xfrm>
        </p:spPr>
        <p:txBody>
          <a:bodyPr>
            <a:normAutofit/>
          </a:bodyPr>
          <a:lstStyle/>
          <a:p>
            <a:r>
              <a:rPr lang="en-US" dirty="0"/>
              <a:t>Recall our formula for variance: </a:t>
            </a:r>
          </a:p>
          <a:p>
            <a:endParaRPr lang="en-US" dirty="0"/>
          </a:p>
          <a:p>
            <a:r>
              <a:rPr lang="en-US" dirty="0"/>
              <a:t>Which is the equivalent of: </a:t>
            </a:r>
          </a:p>
          <a:p>
            <a:endParaRPr lang="en-US" dirty="0"/>
          </a:p>
          <a:p>
            <a:r>
              <a:rPr lang="en-US" dirty="0"/>
              <a:t>Covariance is a measure of the average relationship between </a:t>
            </a:r>
            <a:r>
              <a:rPr lang="en-US" u="sng" dirty="0"/>
              <a:t>two</a:t>
            </a:r>
            <a:r>
              <a:rPr lang="en-US" dirty="0"/>
              <a:t> variables.  It is the average cross-product deviation.</a:t>
            </a:r>
          </a:p>
        </p:txBody>
      </p:sp>
      <p:sp>
        <p:nvSpPr>
          <p:cNvPr id="6656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1"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228651" y="1828800"/>
            <a:ext cx="1876926" cy="685800"/>
          </a:xfrm>
          <a:prstGeom prst="rect">
            <a:avLst/>
          </a:prstGeom>
          <a:noFill/>
        </p:spPr>
      </p:pic>
      <p:sp>
        <p:nvSpPr>
          <p:cNvPr id="6656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656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228651" y="2945606"/>
            <a:ext cx="2819400" cy="6858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Cont…</a:t>
            </a:r>
          </a:p>
        </p:txBody>
      </p:sp>
      <p:sp>
        <p:nvSpPr>
          <p:cNvPr id="3" name="Content Placeholder 2"/>
          <p:cNvSpPr>
            <a:spLocks noGrp="1"/>
          </p:cNvSpPr>
          <p:nvPr>
            <p:ph idx="1"/>
          </p:nvPr>
        </p:nvSpPr>
        <p:spPr/>
        <p:txBody>
          <a:bodyPr/>
          <a:lstStyle/>
          <a:p>
            <a:r>
              <a:rPr lang="en-US" dirty="0"/>
              <a:t>Covariance = </a:t>
            </a:r>
            <a:r>
              <a:rPr lang="en-US" dirty="0" err="1"/>
              <a:t>cov</a:t>
            </a:r>
            <a:r>
              <a:rPr lang="en-US" dirty="0"/>
              <a:t>(</a:t>
            </a:r>
            <a:r>
              <a:rPr lang="en-US" dirty="0" err="1"/>
              <a:t>x,y</a:t>
            </a:r>
            <a:r>
              <a:rPr lang="en-US" dirty="0"/>
              <a:t>) =</a:t>
            </a:r>
          </a:p>
          <a:p>
            <a:pPr>
              <a:buNone/>
            </a:pPr>
            <a:endParaRPr lang="en-US" dirty="0"/>
          </a:p>
          <a:p>
            <a:r>
              <a:rPr lang="en-US" dirty="0"/>
              <a:t>When we multiply the differences in one variable by the corresponding differences in the other we produce what is known as the cross-product deviations.  We then divide this value by N-1 to produce the average sum of differences, known as the covariance.</a:t>
            </a:r>
          </a:p>
        </p:txBody>
      </p:sp>
      <p:sp>
        <p:nvSpPr>
          <p:cNvPr id="69634"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9633"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99964" y="1676400"/>
            <a:ext cx="2091436" cy="715492"/>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Covariance</a:t>
            </a:r>
          </a:p>
        </p:txBody>
      </p:sp>
      <p:sp>
        <p:nvSpPr>
          <p:cNvPr id="5" name="Content Placeholder 4"/>
          <p:cNvSpPr>
            <a:spLocks noGrp="1"/>
          </p:cNvSpPr>
          <p:nvPr>
            <p:ph idx="1"/>
          </p:nvPr>
        </p:nvSpPr>
        <p:spPr>
          <a:xfrm>
            <a:off x="990600" y="2895600"/>
            <a:ext cx="10210800" cy="3733800"/>
          </a:xfrm>
        </p:spPr>
        <p:txBody>
          <a:bodyPr>
            <a:normAutofit fontScale="85000" lnSpcReduction="20000"/>
          </a:bodyPr>
          <a:lstStyle/>
          <a:p>
            <a:r>
              <a:rPr lang="en-US" dirty="0" err="1"/>
              <a:t>cov</a:t>
            </a:r>
            <a:r>
              <a:rPr lang="en-US" dirty="0"/>
              <a:t>(</a:t>
            </a:r>
            <a:r>
              <a:rPr lang="en-US" dirty="0" err="1"/>
              <a:t>x,y</a:t>
            </a:r>
            <a:r>
              <a:rPr lang="en-US" dirty="0"/>
              <a:t>) =</a:t>
            </a:r>
          </a:p>
          <a:p>
            <a:endParaRPr lang="en-US" dirty="0"/>
          </a:p>
          <a:p>
            <a:r>
              <a:rPr lang="en-US" dirty="0"/>
              <a:t>= [(-0.4)(-3)+ (-1.4)(-2) + (-1.4)(-1) + (-0.6)(2) + (2.6)(4)] / 4 = 17/4 = 4.25</a:t>
            </a:r>
          </a:p>
          <a:p>
            <a:r>
              <a:rPr lang="en-US" dirty="0"/>
              <a:t>A positive covariance indicates that when one variable deviates from the mean the other variable does so in the same direction.</a:t>
            </a:r>
          </a:p>
          <a:p>
            <a:r>
              <a:rPr lang="en-US" dirty="0"/>
              <a:t>One Problem: Covariance is dependent on the unit of measurement and does not allow for objective comparison across datasets.</a:t>
            </a:r>
          </a:p>
          <a:p>
            <a:pPr lvl="1"/>
            <a:r>
              <a:rPr lang="en-US" dirty="0"/>
              <a:t>For instance, if I multiple GNP by 10, then the covariance would also increase by a factor of 10.</a:t>
            </a:r>
          </a:p>
        </p:txBody>
      </p:sp>
      <p:graphicFrame>
        <p:nvGraphicFramePr>
          <p:cNvPr id="6" name="Content Placeholder 3"/>
          <p:cNvGraphicFramePr>
            <a:graphicFrameLocks/>
          </p:cNvGraphicFramePr>
          <p:nvPr/>
        </p:nvGraphicFramePr>
        <p:xfrm>
          <a:off x="2108199" y="1272822"/>
          <a:ext cx="8229600" cy="1112520"/>
        </p:xfrm>
        <a:graphic>
          <a:graphicData uri="http://schemas.openxmlformats.org/drawingml/2006/table">
            <a:tbl>
              <a:tblPr firstRow="1" bandRow="1">
                <a:tableStyleId>{5C22544A-7EE6-4342-B048-85BDC9FD1C3A}</a:tableStyleId>
              </a:tblPr>
              <a:tblGrid>
                <a:gridCol w="1114425">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1028700">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1028700">
                  <a:extLst>
                    <a:ext uri="{9D8B030D-6E8A-4147-A177-3AD203B41FA5}">
                      <a16:colId xmlns:a16="http://schemas.microsoft.com/office/drawing/2014/main" val="20005"/>
                    </a:ext>
                  </a:extLst>
                </a:gridCol>
                <a:gridCol w="1028700">
                  <a:extLst>
                    <a:ext uri="{9D8B030D-6E8A-4147-A177-3AD203B41FA5}">
                      <a16:colId xmlns:a16="http://schemas.microsoft.com/office/drawing/2014/main" val="20006"/>
                    </a:ext>
                  </a:extLst>
                </a:gridCol>
                <a:gridCol w="1028700">
                  <a:extLst>
                    <a:ext uri="{9D8B030D-6E8A-4147-A177-3AD203B41FA5}">
                      <a16:colId xmlns:a16="http://schemas.microsoft.com/office/drawing/2014/main" val="20007"/>
                    </a:ext>
                  </a:extLst>
                </a:gridCol>
              </a:tblGrid>
              <a:tr h="370840">
                <a:tc>
                  <a:txBody>
                    <a:bodyPr/>
                    <a:lstStyle/>
                    <a:p>
                      <a:r>
                        <a:rPr lang="en-US" dirty="0"/>
                        <a:t>Country</a:t>
                      </a:r>
                    </a:p>
                  </a:txBody>
                  <a:tcPr marL="102870" marR="102870"/>
                </a:tc>
                <a:tc>
                  <a:txBody>
                    <a:bodyPr/>
                    <a:lstStyle/>
                    <a:p>
                      <a:r>
                        <a:rPr lang="en-US" dirty="0"/>
                        <a:t>1</a:t>
                      </a:r>
                    </a:p>
                  </a:txBody>
                  <a:tcPr marL="102870" marR="102870"/>
                </a:tc>
                <a:tc>
                  <a:txBody>
                    <a:bodyPr/>
                    <a:lstStyle/>
                    <a:p>
                      <a:r>
                        <a:rPr lang="en-US" dirty="0"/>
                        <a:t>2</a:t>
                      </a:r>
                    </a:p>
                  </a:txBody>
                  <a:tcPr marL="102870" marR="102870"/>
                </a:tc>
                <a:tc>
                  <a:txBody>
                    <a:bodyPr/>
                    <a:lstStyle/>
                    <a:p>
                      <a:r>
                        <a:rPr lang="en-US" dirty="0"/>
                        <a:t>3</a:t>
                      </a:r>
                    </a:p>
                  </a:txBody>
                  <a:tcPr marL="102870" marR="102870"/>
                </a:tc>
                <a:tc>
                  <a:txBody>
                    <a:bodyPr/>
                    <a:lstStyle/>
                    <a:p>
                      <a:r>
                        <a:rPr lang="en-US" dirty="0"/>
                        <a:t>4</a:t>
                      </a:r>
                    </a:p>
                  </a:txBody>
                  <a:tcPr marL="102870" marR="102870"/>
                </a:tc>
                <a:tc>
                  <a:txBody>
                    <a:bodyPr/>
                    <a:lstStyle/>
                    <a:p>
                      <a:r>
                        <a:rPr lang="en-US" dirty="0"/>
                        <a:t>5</a:t>
                      </a:r>
                    </a:p>
                  </a:txBody>
                  <a:tcPr marL="102870" marR="102870"/>
                </a:tc>
                <a:tc>
                  <a:txBody>
                    <a:bodyPr/>
                    <a:lstStyle/>
                    <a:p>
                      <a:r>
                        <a:rPr lang="en-US" dirty="0"/>
                        <a:t>Mean</a:t>
                      </a:r>
                    </a:p>
                  </a:txBody>
                  <a:tcPr marL="102870" marR="102870"/>
                </a:tc>
                <a:tc>
                  <a:txBody>
                    <a:bodyPr/>
                    <a:lstStyle/>
                    <a:p>
                      <a:r>
                        <a:rPr lang="en-US" dirty="0"/>
                        <a:t>s</a:t>
                      </a:r>
                    </a:p>
                  </a:txBody>
                  <a:tcPr marL="102870" marR="102870"/>
                </a:tc>
                <a:extLst>
                  <a:ext uri="{0D108BD9-81ED-4DB2-BD59-A6C34878D82A}">
                    <a16:rowId xmlns:a16="http://schemas.microsoft.com/office/drawing/2014/main" val="10000"/>
                  </a:ext>
                </a:extLst>
              </a:tr>
              <a:tr h="370840">
                <a:tc>
                  <a:txBody>
                    <a:bodyPr/>
                    <a:lstStyle/>
                    <a:p>
                      <a:r>
                        <a:rPr lang="en-US" dirty="0"/>
                        <a:t>GNP</a:t>
                      </a:r>
                    </a:p>
                  </a:txBody>
                  <a:tcPr marL="102870" marR="102870"/>
                </a:tc>
                <a:tc>
                  <a:txBody>
                    <a:bodyPr/>
                    <a:lstStyle/>
                    <a:p>
                      <a:r>
                        <a:rPr lang="en-US" dirty="0"/>
                        <a:t>5</a:t>
                      </a:r>
                    </a:p>
                  </a:txBody>
                  <a:tcPr marL="102870" marR="102870"/>
                </a:tc>
                <a:tc>
                  <a:txBody>
                    <a:bodyPr/>
                    <a:lstStyle/>
                    <a:p>
                      <a:r>
                        <a:rPr lang="en-US" dirty="0"/>
                        <a:t>4</a:t>
                      </a:r>
                    </a:p>
                  </a:txBody>
                  <a:tcPr marL="102870" marR="102870"/>
                </a:tc>
                <a:tc>
                  <a:txBody>
                    <a:bodyPr/>
                    <a:lstStyle/>
                    <a:p>
                      <a:r>
                        <a:rPr lang="en-US" dirty="0"/>
                        <a:t>4</a:t>
                      </a:r>
                    </a:p>
                  </a:txBody>
                  <a:tcPr marL="102870" marR="102870"/>
                </a:tc>
                <a:tc>
                  <a:txBody>
                    <a:bodyPr/>
                    <a:lstStyle/>
                    <a:p>
                      <a:r>
                        <a:rPr lang="en-US" dirty="0"/>
                        <a:t>6</a:t>
                      </a:r>
                    </a:p>
                  </a:txBody>
                  <a:tcPr marL="102870" marR="102870"/>
                </a:tc>
                <a:tc>
                  <a:txBody>
                    <a:bodyPr/>
                    <a:lstStyle/>
                    <a:p>
                      <a:r>
                        <a:rPr lang="en-US" dirty="0"/>
                        <a:t>8</a:t>
                      </a:r>
                    </a:p>
                  </a:txBody>
                  <a:tcPr marL="102870" marR="102870"/>
                </a:tc>
                <a:tc>
                  <a:txBody>
                    <a:bodyPr/>
                    <a:lstStyle/>
                    <a:p>
                      <a:r>
                        <a:rPr lang="en-US" dirty="0"/>
                        <a:t>5.4</a:t>
                      </a:r>
                    </a:p>
                  </a:txBody>
                  <a:tcPr marL="102870" marR="102870"/>
                </a:tc>
                <a:tc>
                  <a:txBody>
                    <a:bodyPr/>
                    <a:lstStyle/>
                    <a:p>
                      <a:r>
                        <a:rPr lang="en-US" dirty="0"/>
                        <a:t>1.67</a:t>
                      </a:r>
                    </a:p>
                  </a:txBody>
                  <a:tcPr marL="102870" marR="102870"/>
                </a:tc>
                <a:extLst>
                  <a:ext uri="{0D108BD9-81ED-4DB2-BD59-A6C34878D82A}">
                    <a16:rowId xmlns:a16="http://schemas.microsoft.com/office/drawing/2014/main" val="10001"/>
                  </a:ext>
                </a:extLst>
              </a:tr>
              <a:tr h="370840">
                <a:tc>
                  <a:txBody>
                    <a:bodyPr/>
                    <a:lstStyle/>
                    <a:p>
                      <a:r>
                        <a:rPr lang="en-US" dirty="0"/>
                        <a:t>Crime</a:t>
                      </a:r>
                    </a:p>
                  </a:txBody>
                  <a:tcPr marL="102870" marR="102870"/>
                </a:tc>
                <a:tc>
                  <a:txBody>
                    <a:bodyPr/>
                    <a:lstStyle/>
                    <a:p>
                      <a:r>
                        <a:rPr lang="en-US" dirty="0"/>
                        <a:t>8</a:t>
                      </a:r>
                    </a:p>
                  </a:txBody>
                  <a:tcPr marL="102870" marR="102870"/>
                </a:tc>
                <a:tc>
                  <a:txBody>
                    <a:bodyPr/>
                    <a:lstStyle/>
                    <a:p>
                      <a:r>
                        <a:rPr lang="en-US" dirty="0"/>
                        <a:t>9</a:t>
                      </a:r>
                    </a:p>
                  </a:txBody>
                  <a:tcPr marL="102870" marR="102870"/>
                </a:tc>
                <a:tc>
                  <a:txBody>
                    <a:bodyPr/>
                    <a:lstStyle/>
                    <a:p>
                      <a:r>
                        <a:rPr lang="en-US" dirty="0"/>
                        <a:t>10</a:t>
                      </a:r>
                    </a:p>
                  </a:txBody>
                  <a:tcPr marL="102870" marR="102870"/>
                </a:tc>
                <a:tc>
                  <a:txBody>
                    <a:bodyPr/>
                    <a:lstStyle/>
                    <a:p>
                      <a:r>
                        <a:rPr lang="en-US" dirty="0"/>
                        <a:t>13</a:t>
                      </a:r>
                    </a:p>
                  </a:txBody>
                  <a:tcPr marL="102870" marR="102870"/>
                </a:tc>
                <a:tc>
                  <a:txBody>
                    <a:bodyPr/>
                    <a:lstStyle/>
                    <a:p>
                      <a:r>
                        <a:rPr lang="en-US" dirty="0"/>
                        <a:t>15</a:t>
                      </a:r>
                    </a:p>
                  </a:txBody>
                  <a:tcPr marL="102870" marR="102870"/>
                </a:tc>
                <a:tc>
                  <a:txBody>
                    <a:bodyPr/>
                    <a:lstStyle/>
                    <a:p>
                      <a:r>
                        <a:rPr lang="en-US" dirty="0"/>
                        <a:t>11.0</a:t>
                      </a:r>
                    </a:p>
                  </a:txBody>
                  <a:tcPr marL="102870" marR="102870"/>
                </a:tc>
                <a:tc>
                  <a:txBody>
                    <a:bodyPr/>
                    <a:lstStyle/>
                    <a:p>
                      <a:r>
                        <a:rPr lang="en-US" dirty="0"/>
                        <a:t>2.92</a:t>
                      </a:r>
                    </a:p>
                  </a:txBody>
                  <a:tcPr marL="102870" marR="102870"/>
                </a:tc>
                <a:extLst>
                  <a:ext uri="{0D108BD9-81ED-4DB2-BD59-A6C34878D82A}">
                    <a16:rowId xmlns:a16="http://schemas.microsoft.com/office/drawing/2014/main" val="10002"/>
                  </a:ext>
                </a:extLst>
              </a:tr>
            </a:tbl>
          </a:graphicData>
        </a:graphic>
      </p:graphicFrame>
      <p:pic>
        <p:nvPicPr>
          <p:cNvPr id="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971800" y="2895600"/>
            <a:ext cx="1905000" cy="651711"/>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Standardizing the Covariance</a:t>
            </a:r>
          </a:p>
        </p:txBody>
      </p:sp>
      <p:sp>
        <p:nvSpPr>
          <p:cNvPr id="3" name="Content Placeholder 2"/>
          <p:cNvSpPr>
            <a:spLocks noGrp="1"/>
          </p:cNvSpPr>
          <p:nvPr>
            <p:ph idx="1"/>
          </p:nvPr>
        </p:nvSpPr>
        <p:spPr/>
        <p:txBody>
          <a:bodyPr>
            <a:normAutofit/>
          </a:bodyPr>
          <a:lstStyle/>
          <a:p>
            <a:r>
              <a:rPr lang="en-US" dirty="0"/>
              <a:t>To overcome the issue of dependence on measurement scale we often convert the covariance into a standard set of units.</a:t>
            </a:r>
          </a:p>
          <a:p>
            <a:r>
              <a:rPr lang="en-US" dirty="0"/>
              <a:t>In the same manner as calculating z-scores, we standardize </a:t>
            </a:r>
            <a:r>
              <a:rPr lang="en-US" dirty="0" err="1"/>
              <a:t>covariances</a:t>
            </a:r>
            <a:r>
              <a:rPr lang="en-US" dirty="0"/>
              <a:t> by dividing by the standard deviation.</a:t>
            </a:r>
          </a:p>
          <a:p>
            <a:r>
              <a:rPr lang="en-US" dirty="0"/>
              <a:t>We have actually have two standard deviations (because we have two variables whose relationship we are interested in).</a:t>
            </a:r>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Pearson Correlation Coefficient</a:t>
            </a:r>
          </a:p>
        </p:txBody>
      </p:sp>
      <p:sp>
        <p:nvSpPr>
          <p:cNvPr id="3" name="Content Placeholder 2"/>
          <p:cNvSpPr>
            <a:spLocks noGrp="1"/>
          </p:cNvSpPr>
          <p:nvPr>
            <p:ph idx="1"/>
          </p:nvPr>
        </p:nvSpPr>
        <p:spPr>
          <a:xfrm>
            <a:off x="816864" y="1600200"/>
            <a:ext cx="10765536" cy="4876800"/>
          </a:xfrm>
        </p:spPr>
        <p:txBody>
          <a:bodyPr>
            <a:normAutofit/>
          </a:bodyPr>
          <a:lstStyle/>
          <a:p>
            <a:r>
              <a:rPr lang="en-US" dirty="0"/>
              <a:t>The standardized covariance is known as a correlation coefficient.</a:t>
            </a:r>
          </a:p>
          <a:p>
            <a:endParaRPr lang="en-US" dirty="0"/>
          </a:p>
          <a:p>
            <a:r>
              <a:rPr lang="en-US" dirty="0"/>
              <a:t>Pearson Correlation Coefficient: </a:t>
            </a:r>
          </a:p>
          <a:p>
            <a:endParaRPr lang="en-US" dirty="0"/>
          </a:p>
          <a:p>
            <a:pPr marL="0" indent="0">
              <a:buNone/>
            </a:pPr>
            <a:r>
              <a:rPr lang="en-US" dirty="0"/>
              <a:t>                                    =                   =  r</a:t>
            </a:r>
          </a:p>
          <a:p>
            <a:endParaRPr lang="en-US" dirty="0"/>
          </a:p>
          <a:p>
            <a:r>
              <a:rPr lang="en-US" dirty="0"/>
              <a:t>By standardizing the covariance we force our value to be between -1 and +1.  A measure of ± 1 indicates perfect correlation between two variables.</a:t>
            </a:r>
          </a:p>
        </p:txBody>
      </p:sp>
      <p:sp>
        <p:nvSpPr>
          <p:cNvPr id="70658"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065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08732" y="3676650"/>
            <a:ext cx="2533650" cy="933450"/>
          </a:xfrm>
          <a:prstGeom prst="rect">
            <a:avLst/>
          </a:prstGeom>
          <a:noFill/>
        </p:spPr>
      </p:pic>
      <p:sp>
        <p:nvSpPr>
          <p:cNvPr id="70660"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7065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333358" y="3676650"/>
            <a:ext cx="866274" cy="9144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Correlation as a measure of effect size</a:t>
            </a:r>
          </a:p>
        </p:txBody>
      </p:sp>
      <p:sp>
        <p:nvSpPr>
          <p:cNvPr id="3" name="Content Placeholder 2"/>
          <p:cNvSpPr>
            <a:spLocks noGrp="1"/>
          </p:cNvSpPr>
          <p:nvPr>
            <p:ph idx="1"/>
          </p:nvPr>
        </p:nvSpPr>
        <p:spPr/>
        <p:txBody>
          <a:bodyPr/>
          <a:lstStyle/>
          <a:p>
            <a:r>
              <a:rPr lang="en-US" dirty="0"/>
              <a:t>Correlation coefficient can be uses as a standard measure of effect size</a:t>
            </a:r>
          </a:p>
          <a:p>
            <a:pPr lvl="1"/>
            <a:r>
              <a:rPr lang="en-US" dirty="0"/>
              <a:t>± .1 is a small effect</a:t>
            </a:r>
          </a:p>
          <a:p>
            <a:pPr lvl="1"/>
            <a:r>
              <a:rPr lang="en-US" dirty="0"/>
              <a:t>± .3 is a medium effect</a:t>
            </a:r>
          </a:p>
          <a:p>
            <a:pPr lvl="1"/>
            <a:r>
              <a:rPr lang="en-US" dirty="0"/>
              <a:t>± .5 is a large effect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I and Type II Errors</a:t>
            </a:r>
          </a:p>
        </p:txBody>
      </p:sp>
      <p:sp>
        <p:nvSpPr>
          <p:cNvPr id="3" name="Content Placeholder 2"/>
          <p:cNvSpPr>
            <a:spLocks noGrp="1"/>
          </p:cNvSpPr>
          <p:nvPr>
            <p:ph idx="1"/>
          </p:nvPr>
        </p:nvSpPr>
        <p:spPr>
          <a:xfrm>
            <a:off x="816864" y="1600200"/>
            <a:ext cx="10689336" cy="4953000"/>
          </a:xfrm>
        </p:spPr>
        <p:txBody>
          <a:bodyPr>
            <a:normAutofit/>
          </a:bodyPr>
          <a:lstStyle/>
          <a:p>
            <a:r>
              <a:rPr lang="en-US" dirty="0"/>
              <a:t>The American Court System is designed to limit Type I errors;  the burden of proof rests with the plaintiff and thus the null hypothesis is that one is innocent until proven guilty.</a:t>
            </a:r>
          </a:p>
          <a:p>
            <a:r>
              <a:rPr lang="en-US" dirty="0"/>
              <a:t>Type I error (false positive) – we reject the null when in fact it was true.  We reject the null of innocence and find someone guilty when in reality they committed no crime.  So we place an innocent man in jail.</a:t>
            </a:r>
          </a:p>
          <a:p>
            <a:r>
              <a:rPr lang="en-US" dirty="0"/>
              <a:t>Type II error (false negative) – we accept the null when it should have been rejected.  We find someone innocent when in reality they were guilty of the crime.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33662-A765-4C47-A5B7-4A4F4A3284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7FFD26-6DBF-4263-B129-44D9AC140448}"/>
              </a:ext>
            </a:extLst>
          </p:cNvPr>
          <p:cNvSpPr>
            <a:spLocks noGrp="1"/>
          </p:cNvSpPr>
          <p:nvPr>
            <p:ph sz="quarter" idx="1"/>
          </p:nvPr>
        </p:nvSpPr>
        <p:spPr/>
        <p:txBody>
          <a:bodyPr/>
          <a:lstStyle/>
          <a:p>
            <a:r>
              <a:rPr lang="en-US" dirty="0"/>
              <a:t>In more statistical terms:</a:t>
            </a:r>
          </a:p>
          <a:p>
            <a:pPr lvl="1"/>
            <a:r>
              <a:rPr lang="en-US" b="1" dirty="0"/>
              <a:t>Type I Error</a:t>
            </a:r>
            <a:r>
              <a:rPr lang="en-US" dirty="0"/>
              <a:t>: we find a significant relationship between two variables or a difference between two means when in reality there is no relationship or difference.</a:t>
            </a:r>
          </a:p>
          <a:p>
            <a:pPr lvl="1"/>
            <a:r>
              <a:rPr lang="en-US" b="1" dirty="0"/>
              <a:t>Type II Error</a:t>
            </a:r>
            <a:r>
              <a:rPr lang="en-US" dirty="0"/>
              <a:t>: We find no relationship between two variables or no difference between two means when in reality there was a relationship or difference.</a:t>
            </a:r>
          </a:p>
          <a:p>
            <a:endParaRPr lang="en-US" dirty="0"/>
          </a:p>
        </p:txBody>
      </p:sp>
    </p:spTree>
    <p:extLst>
      <p:ext uri="{BB962C8B-B14F-4D97-AF65-F5344CB8AC3E}">
        <p14:creationId xmlns:p14="http://schemas.microsoft.com/office/powerpoint/2010/main" val="4050501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of randomness</a:t>
            </a:r>
          </a:p>
        </p:txBody>
      </p:sp>
      <p:pic>
        <p:nvPicPr>
          <p:cNvPr id="118786" name="Picture 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990600" y="1572215"/>
            <a:ext cx="10210800" cy="5057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4944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a:t>Confidence Intervals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Estimation</a:t>
            </a:r>
          </a:p>
        </p:txBody>
      </p:sp>
      <p:sp>
        <p:nvSpPr>
          <p:cNvPr id="3" name="Content Placeholder 2"/>
          <p:cNvSpPr>
            <a:spLocks noGrp="1"/>
          </p:cNvSpPr>
          <p:nvPr>
            <p:ph sz="quarter" idx="1"/>
          </p:nvPr>
        </p:nvSpPr>
        <p:spPr/>
        <p:txBody>
          <a:bodyPr>
            <a:normAutofit lnSpcReduction="10000"/>
          </a:bodyPr>
          <a:lstStyle/>
          <a:p>
            <a:r>
              <a:rPr lang="en-US" dirty="0"/>
              <a:t>There are two general methods of communicating results of an analysis:</a:t>
            </a:r>
          </a:p>
          <a:p>
            <a:pPr lvl="1"/>
            <a:r>
              <a:rPr lang="en-US" dirty="0"/>
              <a:t>Point estimation: guess a single value for the true value (e.g., we use the sample mean to estimate the true population mean).</a:t>
            </a:r>
          </a:p>
          <a:p>
            <a:pPr lvl="1"/>
            <a:r>
              <a:rPr lang="en-US" dirty="0"/>
              <a:t>Interval estimation: use a sampling distribution to guess an interval for the true value.</a:t>
            </a:r>
          </a:p>
          <a:p>
            <a:pPr lvl="2"/>
            <a:r>
              <a:rPr lang="en-US" dirty="0"/>
              <a:t>As we discussed earlier, a sample mean is usually not equal to the population mean; generally there is some sampling error.</a:t>
            </a:r>
          </a:p>
          <a:p>
            <a:pPr lvl="2"/>
            <a:r>
              <a:rPr lang="en-US" dirty="0"/>
              <a:t>Thus, we often want to accompany any point estimate with information that indicates the accuracy of that estimate.</a:t>
            </a:r>
          </a:p>
          <a:p>
            <a:pPr lvl="3"/>
            <a:r>
              <a:rPr lang="en-US" dirty="0"/>
              <a:t>These intervals are known as confidence intervals.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Confidence Level, (1-</a:t>
            </a:r>
            <a:r>
              <a:rPr lang="en-US">
                <a:sym typeface="Symbol" pitchFamily="-108" charset="2"/>
              </a:rPr>
              <a:t>)</a:t>
            </a:r>
          </a:p>
        </p:txBody>
      </p:sp>
      <p:sp>
        <p:nvSpPr>
          <p:cNvPr id="24579" name="Rectangle 3"/>
          <p:cNvSpPr>
            <a:spLocks noGrp="1" noChangeArrowheads="1"/>
          </p:cNvSpPr>
          <p:nvPr>
            <p:ph type="body" idx="1"/>
          </p:nvPr>
        </p:nvSpPr>
        <p:spPr>
          <a:xfrm>
            <a:off x="816864" y="1600200"/>
            <a:ext cx="10871200" cy="4800600"/>
          </a:xfrm>
        </p:spPr>
        <p:txBody>
          <a:bodyPr/>
          <a:lstStyle/>
          <a:p>
            <a:pPr eaLnBrk="1" hangingPunct="1"/>
            <a:r>
              <a:rPr lang="en-US" dirty="0"/>
              <a:t>Suppose confidence level = 95%   </a:t>
            </a:r>
          </a:p>
          <a:p>
            <a:pPr eaLnBrk="1" hangingPunct="1"/>
            <a:r>
              <a:rPr lang="en-US" dirty="0"/>
              <a:t>Also written (1 - </a:t>
            </a:r>
            <a:r>
              <a:rPr lang="en-US" b="1" dirty="0">
                <a:sym typeface="Symbol" pitchFamily="-108" charset="2"/>
              </a:rPr>
              <a:t></a:t>
            </a:r>
            <a:r>
              <a:rPr lang="en-US" dirty="0"/>
              <a:t>) = 0.95</a:t>
            </a:r>
            <a:endParaRPr lang="el-GR" dirty="0"/>
          </a:p>
          <a:p>
            <a:pPr eaLnBrk="1" hangingPunct="1"/>
            <a:r>
              <a:rPr lang="en-US" dirty="0"/>
              <a:t>A relative frequency interpretation:</a:t>
            </a:r>
          </a:p>
          <a:p>
            <a:pPr lvl="1" eaLnBrk="1" hangingPunct="1"/>
            <a:r>
              <a:rPr lang="en-US" dirty="0"/>
              <a:t>From repeated samples, 95% of all the confidence intervals that can be constructed will contain the unknown true parameter.</a:t>
            </a:r>
          </a:p>
          <a:p>
            <a:pPr eaLnBrk="1" hangingPunct="1"/>
            <a:r>
              <a:rPr lang="en-US" dirty="0"/>
              <a:t>Any specific interval either will contain or will not contain the true parameter</a:t>
            </a:r>
          </a:p>
          <a:p>
            <a:pPr lvl="1" eaLnBrk="1" hangingPunct="1"/>
            <a:r>
              <a:rPr lang="en-US" dirty="0"/>
              <a:t>No probability involved in a specific interval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6" name="Line 2"/>
          <p:cNvSpPr>
            <a:spLocks noChangeShapeType="1"/>
          </p:cNvSpPr>
          <p:nvPr/>
        </p:nvSpPr>
        <p:spPr bwMode="auto">
          <a:xfrm flipV="1">
            <a:off x="5949950" y="2633819"/>
            <a:ext cx="0" cy="228600"/>
          </a:xfrm>
          <a:prstGeom prst="line">
            <a:avLst/>
          </a:prstGeom>
          <a:noFill/>
          <a:ln w="28575">
            <a:solidFill>
              <a:schemeClr val="hlink"/>
            </a:solidFill>
            <a:miter lim="800000"/>
            <a:headEnd/>
            <a:tailEnd type="triangle" w="med" len="med"/>
          </a:ln>
        </p:spPr>
        <p:txBody>
          <a:bodyPr wrap="none"/>
          <a:lstStyle/>
          <a:p>
            <a:endParaRPr lang="en-US"/>
          </a:p>
        </p:txBody>
      </p:sp>
      <p:sp>
        <p:nvSpPr>
          <p:cNvPr id="32777" name="Line 3"/>
          <p:cNvSpPr>
            <a:spLocks noChangeShapeType="1"/>
          </p:cNvSpPr>
          <p:nvPr/>
        </p:nvSpPr>
        <p:spPr bwMode="auto">
          <a:xfrm>
            <a:off x="5949950" y="3167219"/>
            <a:ext cx="0" cy="2362200"/>
          </a:xfrm>
          <a:prstGeom prst="line">
            <a:avLst/>
          </a:prstGeom>
          <a:noFill/>
          <a:ln w="28575">
            <a:solidFill>
              <a:schemeClr val="tx1"/>
            </a:solidFill>
            <a:prstDash val="dash"/>
            <a:round/>
            <a:headEnd/>
            <a:tailEnd/>
          </a:ln>
        </p:spPr>
        <p:txBody>
          <a:bodyPr wrap="none" anchor="ctr"/>
          <a:lstStyle/>
          <a:p>
            <a:endParaRPr lang="en-US"/>
          </a:p>
        </p:txBody>
      </p:sp>
      <p:graphicFrame>
        <p:nvGraphicFramePr>
          <p:cNvPr id="32770" name="Object 2"/>
          <p:cNvGraphicFramePr>
            <a:graphicFrameLocks noChangeAspect="1"/>
          </p:cNvGraphicFramePr>
          <p:nvPr>
            <p:extLst>
              <p:ext uri="{D42A27DB-BD31-4B8C-83A1-F6EECF244321}">
                <p14:modId xmlns:p14="http://schemas.microsoft.com/office/powerpoint/2010/main" val="1112620324"/>
              </p:ext>
            </p:extLst>
          </p:nvPr>
        </p:nvGraphicFramePr>
        <p:xfrm>
          <a:off x="5568950" y="2862419"/>
          <a:ext cx="673100" cy="300038"/>
        </p:xfrm>
        <a:graphic>
          <a:graphicData uri="http://schemas.openxmlformats.org/presentationml/2006/ole">
            <mc:AlternateContent xmlns:mc="http://schemas.openxmlformats.org/markup-compatibility/2006">
              <mc:Choice xmlns:v="urn:schemas-microsoft-com:vml" Requires="v">
                <p:oleObj name="Equation" r:id="rId3" imgW="431640" imgH="241200" progId="Equation.3">
                  <p:embed/>
                </p:oleObj>
              </mc:Choice>
              <mc:Fallback>
                <p:oleObj name="Equation" r:id="rId3" imgW="43164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950" y="2862419"/>
                        <a:ext cx="673100" cy="300038"/>
                      </a:xfrm>
                      <a:prstGeom prst="rect">
                        <a:avLst/>
                      </a:prstGeom>
                      <a:solidFill>
                        <a:srgbClr val="73FFDA"/>
                      </a:solidFill>
                    </p:spPr>
                  </p:pic>
                </p:oleObj>
              </mc:Fallback>
            </mc:AlternateContent>
          </a:graphicData>
        </a:graphic>
      </p:graphicFrame>
      <p:sp>
        <p:nvSpPr>
          <p:cNvPr id="32778" name="Rectangle 5"/>
          <p:cNvSpPr>
            <a:spLocks noChangeArrowheads="1"/>
          </p:cNvSpPr>
          <p:nvPr/>
        </p:nvSpPr>
        <p:spPr bwMode="auto">
          <a:xfrm>
            <a:off x="1606550" y="2710019"/>
            <a:ext cx="2209800" cy="2895600"/>
          </a:xfrm>
          <a:prstGeom prst="rect">
            <a:avLst/>
          </a:prstGeom>
          <a:solidFill>
            <a:srgbClr val="FDE0BD"/>
          </a:solidFill>
          <a:ln w="9525">
            <a:solidFill>
              <a:schemeClr val="tx1"/>
            </a:solidFill>
            <a:miter lim="800000"/>
            <a:headEnd/>
            <a:tailEnd/>
          </a:ln>
        </p:spPr>
        <p:txBody>
          <a:bodyPr wrap="none" anchor="ctr"/>
          <a:lstStyle/>
          <a:p>
            <a:endParaRPr lang="en-US"/>
          </a:p>
        </p:txBody>
      </p:sp>
      <p:sp>
        <p:nvSpPr>
          <p:cNvPr id="32779" name="Freeform 6"/>
          <p:cNvSpPr>
            <a:spLocks/>
          </p:cNvSpPr>
          <p:nvPr/>
        </p:nvSpPr>
        <p:spPr bwMode="auto">
          <a:xfrm>
            <a:off x="3962401" y="2036919"/>
            <a:ext cx="1222375" cy="604838"/>
          </a:xfrm>
          <a:custGeom>
            <a:avLst/>
            <a:gdLst>
              <a:gd name="T0" fmla="*/ 768 w 770"/>
              <a:gd name="T1" fmla="*/ 381 h 381"/>
              <a:gd name="T2" fmla="*/ 0 w 770"/>
              <a:gd name="T3" fmla="*/ 378 h 381"/>
              <a:gd name="T4" fmla="*/ 365 w 770"/>
              <a:gd name="T5" fmla="*/ 292 h 381"/>
              <a:gd name="T6" fmla="*/ 538 w 770"/>
              <a:gd name="T7" fmla="*/ 203 h 381"/>
              <a:gd name="T8" fmla="*/ 660 w 770"/>
              <a:gd name="T9" fmla="*/ 116 h 381"/>
              <a:gd name="T10" fmla="*/ 770 w 770"/>
              <a:gd name="T11" fmla="*/ 0 h 381"/>
              <a:gd name="T12" fmla="*/ 770 w 770"/>
              <a:gd name="T13" fmla="*/ 352 h 381"/>
              <a:gd name="T14" fmla="*/ 0 60000 65536"/>
              <a:gd name="T15" fmla="*/ 0 60000 65536"/>
              <a:gd name="T16" fmla="*/ 0 60000 65536"/>
              <a:gd name="T17" fmla="*/ 0 60000 65536"/>
              <a:gd name="T18" fmla="*/ 0 60000 65536"/>
              <a:gd name="T19" fmla="*/ 0 60000 65536"/>
              <a:gd name="T20" fmla="*/ 0 60000 65536"/>
              <a:gd name="T21" fmla="*/ 0 w 770"/>
              <a:gd name="T22" fmla="*/ 0 h 381"/>
              <a:gd name="T23" fmla="*/ 770 w 770"/>
              <a:gd name="T24" fmla="*/ 381 h 3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70" h="381">
                <a:moveTo>
                  <a:pt x="768" y="381"/>
                </a:moveTo>
                <a:lnTo>
                  <a:pt x="0" y="378"/>
                </a:lnTo>
                <a:lnTo>
                  <a:pt x="365" y="292"/>
                </a:lnTo>
                <a:lnTo>
                  <a:pt x="538" y="203"/>
                </a:lnTo>
                <a:lnTo>
                  <a:pt x="660" y="116"/>
                </a:lnTo>
                <a:lnTo>
                  <a:pt x="770" y="0"/>
                </a:lnTo>
                <a:lnTo>
                  <a:pt x="770" y="352"/>
                </a:lnTo>
              </a:path>
            </a:pathLst>
          </a:custGeom>
          <a:solidFill>
            <a:srgbClr val="C7DAF7"/>
          </a:solidFill>
          <a:ln w="9525" cap="rnd">
            <a:noFill/>
            <a:round/>
            <a:headEnd/>
            <a:tailEnd/>
          </a:ln>
        </p:spPr>
        <p:txBody>
          <a:bodyPr/>
          <a:lstStyle/>
          <a:p>
            <a:endParaRPr lang="en-US"/>
          </a:p>
        </p:txBody>
      </p:sp>
      <p:sp>
        <p:nvSpPr>
          <p:cNvPr id="32780" name="Freeform 7"/>
          <p:cNvSpPr>
            <a:spLocks/>
          </p:cNvSpPr>
          <p:nvPr/>
        </p:nvSpPr>
        <p:spPr bwMode="auto">
          <a:xfrm>
            <a:off x="6786564" y="2036919"/>
            <a:ext cx="1176337" cy="604838"/>
          </a:xfrm>
          <a:custGeom>
            <a:avLst/>
            <a:gdLst>
              <a:gd name="T0" fmla="*/ 3 w 741"/>
              <a:gd name="T1" fmla="*/ 381 h 381"/>
              <a:gd name="T2" fmla="*/ 741 w 741"/>
              <a:gd name="T3" fmla="*/ 378 h 381"/>
              <a:gd name="T4" fmla="*/ 429 w 741"/>
              <a:gd name="T5" fmla="*/ 300 h 381"/>
              <a:gd name="T6" fmla="*/ 279 w 741"/>
              <a:gd name="T7" fmla="*/ 246 h 381"/>
              <a:gd name="T8" fmla="*/ 120 w 741"/>
              <a:gd name="T9" fmla="*/ 132 h 381"/>
              <a:gd name="T10" fmla="*/ 0 w 741"/>
              <a:gd name="T11" fmla="*/ 0 h 381"/>
              <a:gd name="T12" fmla="*/ 0 w 741"/>
              <a:gd name="T13" fmla="*/ 352 h 381"/>
              <a:gd name="T14" fmla="*/ 0 60000 65536"/>
              <a:gd name="T15" fmla="*/ 0 60000 65536"/>
              <a:gd name="T16" fmla="*/ 0 60000 65536"/>
              <a:gd name="T17" fmla="*/ 0 60000 65536"/>
              <a:gd name="T18" fmla="*/ 0 60000 65536"/>
              <a:gd name="T19" fmla="*/ 0 60000 65536"/>
              <a:gd name="T20" fmla="*/ 0 60000 65536"/>
              <a:gd name="T21" fmla="*/ 0 w 741"/>
              <a:gd name="T22" fmla="*/ 0 h 381"/>
              <a:gd name="T23" fmla="*/ 741 w 741"/>
              <a:gd name="T24" fmla="*/ 381 h 3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1" h="381">
                <a:moveTo>
                  <a:pt x="3" y="381"/>
                </a:moveTo>
                <a:lnTo>
                  <a:pt x="741" y="378"/>
                </a:lnTo>
                <a:lnTo>
                  <a:pt x="429" y="300"/>
                </a:lnTo>
                <a:lnTo>
                  <a:pt x="279" y="246"/>
                </a:lnTo>
                <a:lnTo>
                  <a:pt x="120" y="132"/>
                </a:lnTo>
                <a:lnTo>
                  <a:pt x="0" y="0"/>
                </a:lnTo>
                <a:lnTo>
                  <a:pt x="0" y="352"/>
                </a:lnTo>
              </a:path>
            </a:pathLst>
          </a:custGeom>
          <a:solidFill>
            <a:srgbClr val="C7DAF7"/>
          </a:solidFill>
          <a:ln w="12700" cap="rnd">
            <a:noFill/>
            <a:round/>
            <a:headEnd/>
            <a:tailEnd/>
          </a:ln>
        </p:spPr>
        <p:txBody>
          <a:bodyPr/>
          <a:lstStyle/>
          <a:p>
            <a:endParaRPr lang="en-US"/>
          </a:p>
        </p:txBody>
      </p:sp>
      <p:sp>
        <p:nvSpPr>
          <p:cNvPr id="32781" name="Line 8"/>
          <p:cNvSpPr>
            <a:spLocks noChangeShapeType="1"/>
          </p:cNvSpPr>
          <p:nvPr/>
        </p:nvSpPr>
        <p:spPr bwMode="auto">
          <a:xfrm>
            <a:off x="5186363" y="2036919"/>
            <a:ext cx="0" cy="609600"/>
          </a:xfrm>
          <a:prstGeom prst="line">
            <a:avLst/>
          </a:prstGeom>
          <a:noFill/>
          <a:ln w="9525">
            <a:solidFill>
              <a:schemeClr val="tx1"/>
            </a:solidFill>
            <a:round/>
            <a:headEnd/>
            <a:tailEnd/>
          </a:ln>
        </p:spPr>
        <p:txBody>
          <a:bodyPr wrap="none" anchor="ctr"/>
          <a:lstStyle/>
          <a:p>
            <a:endParaRPr lang="en-US"/>
          </a:p>
        </p:txBody>
      </p:sp>
      <p:sp>
        <p:nvSpPr>
          <p:cNvPr id="32782" name="Line 9"/>
          <p:cNvSpPr>
            <a:spLocks noChangeShapeType="1"/>
          </p:cNvSpPr>
          <p:nvPr/>
        </p:nvSpPr>
        <p:spPr bwMode="auto">
          <a:xfrm>
            <a:off x="6786563" y="2036919"/>
            <a:ext cx="0" cy="609600"/>
          </a:xfrm>
          <a:prstGeom prst="line">
            <a:avLst/>
          </a:prstGeom>
          <a:noFill/>
          <a:ln w="9525">
            <a:solidFill>
              <a:schemeClr val="tx1"/>
            </a:solidFill>
            <a:round/>
            <a:headEnd/>
            <a:tailEnd/>
          </a:ln>
        </p:spPr>
        <p:txBody>
          <a:bodyPr wrap="none" anchor="ctr"/>
          <a:lstStyle/>
          <a:p>
            <a:endParaRPr lang="en-US"/>
          </a:p>
        </p:txBody>
      </p:sp>
      <p:sp>
        <p:nvSpPr>
          <p:cNvPr id="32784" name="Rectangle 11"/>
          <p:cNvSpPr>
            <a:spLocks noChangeArrowheads="1"/>
          </p:cNvSpPr>
          <p:nvPr/>
        </p:nvSpPr>
        <p:spPr bwMode="auto">
          <a:xfrm>
            <a:off x="4730750" y="5529420"/>
            <a:ext cx="2514600" cy="466725"/>
          </a:xfrm>
          <a:prstGeom prst="rect">
            <a:avLst/>
          </a:prstGeom>
          <a:solidFill>
            <a:srgbClr val="C7DAF7"/>
          </a:solidFill>
          <a:ln w="12700">
            <a:solidFill>
              <a:schemeClr val="tx1"/>
            </a:solidFill>
            <a:miter lim="800000"/>
            <a:headEnd/>
            <a:tailEnd/>
          </a:ln>
        </p:spPr>
        <p:txBody>
          <a:bodyPr lIns="90488" tIns="44450" rIns="90488" bIns="44450">
            <a:spAutoFit/>
          </a:bodyPr>
          <a:lstStyle/>
          <a:p>
            <a:pPr algn="l" eaLnBrk="0" hangingPunct="0">
              <a:spcBef>
                <a:spcPct val="50000"/>
              </a:spcBef>
            </a:pPr>
            <a:r>
              <a:rPr lang="en-US" sz="2000"/>
              <a:t>Confidence Intervals</a:t>
            </a:r>
            <a:r>
              <a:rPr lang="en-US" sz="2400"/>
              <a:t> </a:t>
            </a:r>
          </a:p>
        </p:txBody>
      </p:sp>
      <p:sp>
        <p:nvSpPr>
          <p:cNvPr id="32785" name="Line 12"/>
          <p:cNvSpPr>
            <a:spLocks noChangeShapeType="1"/>
          </p:cNvSpPr>
          <p:nvPr/>
        </p:nvSpPr>
        <p:spPr bwMode="auto">
          <a:xfrm>
            <a:off x="5948363" y="1341594"/>
            <a:ext cx="0" cy="1238250"/>
          </a:xfrm>
          <a:prstGeom prst="line">
            <a:avLst/>
          </a:prstGeom>
          <a:noFill/>
          <a:ln w="19050" cap="rnd">
            <a:solidFill>
              <a:srgbClr val="006666"/>
            </a:solidFill>
            <a:prstDash val="sysDot"/>
            <a:round/>
            <a:headEnd/>
            <a:tailEnd/>
          </a:ln>
        </p:spPr>
        <p:txBody>
          <a:bodyPr wrap="none" anchor="ctr"/>
          <a:lstStyle/>
          <a:p>
            <a:endParaRPr lang="en-US"/>
          </a:p>
        </p:txBody>
      </p:sp>
      <p:sp>
        <p:nvSpPr>
          <p:cNvPr id="32786" name="Rectangle 13"/>
          <p:cNvSpPr>
            <a:spLocks noChangeArrowheads="1"/>
          </p:cNvSpPr>
          <p:nvPr/>
        </p:nvSpPr>
        <p:spPr bwMode="auto">
          <a:xfrm>
            <a:off x="1682750" y="2710019"/>
            <a:ext cx="2127250" cy="2264210"/>
          </a:xfrm>
          <a:prstGeom prst="rect">
            <a:avLst/>
          </a:prstGeom>
          <a:noFill/>
          <a:ln w="12700">
            <a:noFill/>
            <a:miter lim="800000"/>
            <a:headEnd/>
            <a:tailEnd/>
          </a:ln>
        </p:spPr>
        <p:txBody>
          <a:bodyPr lIns="90488" tIns="44450" rIns="90488" bIns="44450">
            <a:spAutoFit/>
          </a:bodyPr>
          <a:lstStyle/>
          <a:p>
            <a:pPr eaLnBrk="0" hangingPunct="0">
              <a:lnSpc>
                <a:spcPct val="85000"/>
              </a:lnSpc>
              <a:spcBef>
                <a:spcPct val="50000"/>
              </a:spcBef>
            </a:pPr>
            <a:r>
              <a:rPr lang="en-US" dirty="0"/>
              <a:t>Intervals extend from</a:t>
            </a:r>
            <a:br>
              <a:rPr lang="en-US" dirty="0"/>
            </a:br>
            <a:br>
              <a:rPr lang="en-US" dirty="0"/>
            </a:br>
            <a:endParaRPr lang="en-US" dirty="0"/>
          </a:p>
          <a:p>
            <a:pPr algn="l" eaLnBrk="0" hangingPunct="0">
              <a:lnSpc>
                <a:spcPct val="85000"/>
              </a:lnSpc>
              <a:spcBef>
                <a:spcPct val="50000"/>
              </a:spcBef>
            </a:pPr>
            <a:r>
              <a:rPr lang="en-US" sz="2400" dirty="0"/>
              <a:t>    </a:t>
            </a:r>
          </a:p>
          <a:p>
            <a:pPr algn="l" eaLnBrk="0" hangingPunct="0">
              <a:lnSpc>
                <a:spcPct val="85000"/>
              </a:lnSpc>
              <a:spcBef>
                <a:spcPct val="50000"/>
              </a:spcBef>
            </a:pPr>
            <a:r>
              <a:rPr lang="en-US" sz="2400" dirty="0"/>
              <a:t>to    </a:t>
            </a:r>
            <a:br>
              <a:rPr lang="en-US" dirty="0"/>
            </a:br>
            <a:br>
              <a:rPr lang="en-US" dirty="0"/>
            </a:br>
            <a:endParaRPr lang="en-US" dirty="0"/>
          </a:p>
        </p:txBody>
      </p:sp>
      <p:sp>
        <p:nvSpPr>
          <p:cNvPr id="32787" name="Rectangle 14"/>
          <p:cNvSpPr>
            <a:spLocks noChangeArrowheads="1"/>
          </p:cNvSpPr>
          <p:nvPr/>
        </p:nvSpPr>
        <p:spPr bwMode="auto">
          <a:xfrm>
            <a:off x="8124826" y="3497420"/>
            <a:ext cx="2244725" cy="2047227"/>
          </a:xfrm>
          <a:prstGeom prst="rect">
            <a:avLst/>
          </a:prstGeom>
          <a:solidFill>
            <a:srgbClr val="FDE0BD"/>
          </a:solidFill>
          <a:ln w="12700">
            <a:solidFill>
              <a:schemeClr val="tx1"/>
            </a:solidFill>
            <a:miter lim="800000"/>
            <a:headEnd/>
            <a:tailEnd/>
          </a:ln>
        </p:spPr>
        <p:txBody>
          <a:bodyPr lIns="90488" tIns="44450" rIns="90488" bIns="44450">
            <a:spAutoFit/>
          </a:bodyPr>
          <a:lstStyle/>
          <a:p>
            <a:pPr algn="l" eaLnBrk="0" hangingPunct="0">
              <a:spcBef>
                <a:spcPct val="70000"/>
              </a:spcBef>
            </a:pPr>
            <a:r>
              <a:rPr lang="en-US" sz="2400"/>
              <a:t>100(1-</a:t>
            </a:r>
            <a:r>
              <a:rPr lang="en-US" sz="2400">
                <a:sym typeface="Symbol" pitchFamily="-108" charset="2"/>
              </a:rPr>
              <a:t></a:t>
            </a:r>
            <a:r>
              <a:rPr lang="en-US" sz="2400">
                <a:sym typeface="Times New Roman" pitchFamily="-108" charset="0"/>
              </a:rPr>
              <a:t>)%</a:t>
            </a:r>
            <a:br>
              <a:rPr lang="en-US" sz="2400"/>
            </a:br>
            <a:r>
              <a:rPr lang="en-US" sz="2400"/>
              <a:t>of intervals constructed contain </a:t>
            </a:r>
            <a:r>
              <a:rPr lang="el-GR" sz="2400">
                <a:cs typeface="Arial" charset="0"/>
              </a:rPr>
              <a:t>μ</a:t>
            </a:r>
            <a:r>
              <a:rPr lang="en-US" sz="2400">
                <a:cs typeface="Arial" charset="0"/>
              </a:rPr>
              <a:t>; </a:t>
            </a:r>
          </a:p>
          <a:p>
            <a:pPr algn="l" eaLnBrk="0" hangingPunct="0">
              <a:spcBef>
                <a:spcPct val="30000"/>
              </a:spcBef>
            </a:pPr>
            <a:r>
              <a:rPr lang="en-US" sz="2400">
                <a:cs typeface="Arial" charset="0"/>
                <a:sym typeface="Times New Roman" pitchFamily="-108" charset="0"/>
              </a:rPr>
              <a:t>100(</a:t>
            </a:r>
            <a:r>
              <a:rPr lang="en-US">
                <a:cs typeface="Arial" charset="0"/>
                <a:sym typeface="Symbol" pitchFamily="-108" charset="2"/>
              </a:rPr>
              <a:t></a:t>
            </a:r>
            <a:r>
              <a:rPr lang="en-US" sz="2400">
                <a:cs typeface="Arial" charset="0"/>
                <a:sym typeface="Times New Roman" pitchFamily="-108" charset="0"/>
              </a:rPr>
              <a:t>)%</a:t>
            </a:r>
            <a:r>
              <a:rPr lang="en-US" sz="2400">
                <a:cs typeface="Arial" charset="0"/>
              </a:rPr>
              <a:t> do not.</a:t>
            </a:r>
          </a:p>
        </p:txBody>
      </p:sp>
      <p:sp>
        <p:nvSpPr>
          <p:cNvPr id="32788" name="Line 15"/>
          <p:cNvSpPr>
            <a:spLocks noChangeShapeType="1"/>
          </p:cNvSpPr>
          <p:nvPr/>
        </p:nvSpPr>
        <p:spPr bwMode="auto">
          <a:xfrm>
            <a:off x="5949950" y="2586194"/>
            <a:ext cx="0" cy="1588"/>
          </a:xfrm>
          <a:prstGeom prst="line">
            <a:avLst/>
          </a:prstGeom>
          <a:noFill/>
          <a:ln w="25400">
            <a:solidFill>
              <a:schemeClr val="bg2"/>
            </a:solidFill>
            <a:round/>
            <a:headEnd/>
            <a:tailEnd/>
          </a:ln>
        </p:spPr>
        <p:txBody>
          <a:bodyPr wrap="none" anchor="ctr"/>
          <a:lstStyle/>
          <a:p>
            <a:endParaRPr lang="en-US"/>
          </a:p>
        </p:txBody>
      </p:sp>
      <p:sp>
        <p:nvSpPr>
          <p:cNvPr id="32789" name="Freeform 16"/>
          <p:cNvSpPr>
            <a:spLocks/>
          </p:cNvSpPr>
          <p:nvPr/>
        </p:nvSpPr>
        <p:spPr bwMode="auto">
          <a:xfrm>
            <a:off x="5949950" y="1338419"/>
            <a:ext cx="2012950" cy="1258888"/>
          </a:xfrm>
          <a:custGeom>
            <a:avLst/>
            <a:gdLst>
              <a:gd name="T0" fmla="*/ 1267 w 1268"/>
              <a:gd name="T1" fmla="*/ 792 h 793"/>
              <a:gd name="T2" fmla="*/ 1134 w 1268"/>
              <a:gd name="T3" fmla="*/ 783 h 793"/>
              <a:gd name="T4" fmla="*/ 1066 w 1268"/>
              <a:gd name="T5" fmla="*/ 773 h 793"/>
              <a:gd name="T6" fmla="*/ 999 w 1268"/>
              <a:gd name="T7" fmla="*/ 760 h 793"/>
              <a:gd name="T8" fmla="*/ 933 w 1268"/>
              <a:gd name="T9" fmla="*/ 743 h 793"/>
              <a:gd name="T10" fmla="*/ 866 w 1268"/>
              <a:gd name="T11" fmla="*/ 718 h 793"/>
              <a:gd name="T12" fmla="*/ 800 w 1268"/>
              <a:gd name="T13" fmla="*/ 686 h 793"/>
              <a:gd name="T14" fmla="*/ 665 w 1268"/>
              <a:gd name="T15" fmla="*/ 593 h 793"/>
              <a:gd name="T16" fmla="*/ 532 w 1268"/>
              <a:gd name="T17" fmla="*/ 464 h 793"/>
              <a:gd name="T18" fmla="*/ 399 w 1268"/>
              <a:gd name="T19" fmla="*/ 310 h 793"/>
              <a:gd name="T20" fmla="*/ 334 w 1268"/>
              <a:gd name="T21" fmla="*/ 230 h 793"/>
              <a:gd name="T22" fmla="*/ 266 w 1268"/>
              <a:gd name="T23" fmla="*/ 156 h 793"/>
              <a:gd name="T24" fmla="*/ 199 w 1268"/>
              <a:gd name="T25" fmla="*/ 93 h 793"/>
              <a:gd name="T26" fmla="*/ 133 w 1268"/>
              <a:gd name="T27" fmla="*/ 42 h 793"/>
              <a:gd name="T28" fmla="*/ 66 w 1268"/>
              <a:gd name="T29" fmla="*/ 10 h 793"/>
              <a:gd name="T30" fmla="*/ 0 w 1268"/>
              <a:gd name="T31" fmla="*/ 0 h 7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68"/>
              <a:gd name="T49" fmla="*/ 0 h 793"/>
              <a:gd name="T50" fmla="*/ 1268 w 1268"/>
              <a:gd name="T51" fmla="*/ 793 h 7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68" h="793">
                <a:moveTo>
                  <a:pt x="1267" y="792"/>
                </a:moveTo>
                <a:lnTo>
                  <a:pt x="1134" y="783"/>
                </a:lnTo>
                <a:lnTo>
                  <a:pt x="1066" y="773"/>
                </a:lnTo>
                <a:lnTo>
                  <a:pt x="999" y="760"/>
                </a:lnTo>
                <a:lnTo>
                  <a:pt x="933" y="743"/>
                </a:lnTo>
                <a:lnTo>
                  <a:pt x="866" y="718"/>
                </a:lnTo>
                <a:lnTo>
                  <a:pt x="800" y="686"/>
                </a:lnTo>
                <a:lnTo>
                  <a:pt x="665" y="593"/>
                </a:lnTo>
                <a:lnTo>
                  <a:pt x="532" y="464"/>
                </a:lnTo>
                <a:lnTo>
                  <a:pt x="399" y="310"/>
                </a:lnTo>
                <a:lnTo>
                  <a:pt x="334" y="230"/>
                </a:lnTo>
                <a:lnTo>
                  <a:pt x="266" y="156"/>
                </a:lnTo>
                <a:lnTo>
                  <a:pt x="199" y="93"/>
                </a:lnTo>
                <a:lnTo>
                  <a:pt x="133" y="42"/>
                </a:lnTo>
                <a:lnTo>
                  <a:pt x="66" y="10"/>
                </a:lnTo>
                <a:lnTo>
                  <a:pt x="0" y="0"/>
                </a:lnTo>
              </a:path>
            </a:pathLst>
          </a:custGeom>
          <a:noFill/>
          <a:ln w="50800" cap="rnd">
            <a:solidFill>
              <a:schemeClr val="folHlink"/>
            </a:solidFill>
            <a:round/>
            <a:headEnd/>
            <a:tailEnd/>
          </a:ln>
        </p:spPr>
        <p:txBody>
          <a:bodyPr/>
          <a:lstStyle/>
          <a:p>
            <a:endParaRPr lang="en-US"/>
          </a:p>
        </p:txBody>
      </p:sp>
      <p:sp>
        <p:nvSpPr>
          <p:cNvPr id="32790" name="Freeform 17"/>
          <p:cNvSpPr>
            <a:spLocks/>
          </p:cNvSpPr>
          <p:nvPr/>
        </p:nvSpPr>
        <p:spPr bwMode="auto">
          <a:xfrm>
            <a:off x="3967163" y="1341594"/>
            <a:ext cx="2012950" cy="1258888"/>
          </a:xfrm>
          <a:custGeom>
            <a:avLst/>
            <a:gdLst>
              <a:gd name="T0" fmla="*/ 0 w 1268"/>
              <a:gd name="T1" fmla="*/ 792 h 793"/>
              <a:gd name="T2" fmla="*/ 133 w 1268"/>
              <a:gd name="T3" fmla="*/ 783 h 793"/>
              <a:gd name="T4" fmla="*/ 199 w 1268"/>
              <a:gd name="T5" fmla="*/ 773 h 793"/>
              <a:gd name="T6" fmla="*/ 266 w 1268"/>
              <a:gd name="T7" fmla="*/ 760 h 793"/>
              <a:gd name="T8" fmla="*/ 332 w 1268"/>
              <a:gd name="T9" fmla="*/ 743 h 793"/>
              <a:gd name="T10" fmla="*/ 399 w 1268"/>
              <a:gd name="T11" fmla="*/ 718 h 793"/>
              <a:gd name="T12" fmla="*/ 467 w 1268"/>
              <a:gd name="T13" fmla="*/ 686 h 793"/>
              <a:gd name="T14" fmla="*/ 600 w 1268"/>
              <a:gd name="T15" fmla="*/ 593 h 793"/>
              <a:gd name="T16" fmla="*/ 733 w 1268"/>
              <a:gd name="T17" fmla="*/ 464 h 793"/>
              <a:gd name="T18" fmla="*/ 866 w 1268"/>
              <a:gd name="T19" fmla="*/ 310 h 793"/>
              <a:gd name="T20" fmla="*/ 933 w 1268"/>
              <a:gd name="T21" fmla="*/ 230 h 793"/>
              <a:gd name="T22" fmla="*/ 999 w 1268"/>
              <a:gd name="T23" fmla="*/ 156 h 793"/>
              <a:gd name="T24" fmla="*/ 1066 w 1268"/>
              <a:gd name="T25" fmla="*/ 93 h 793"/>
              <a:gd name="T26" fmla="*/ 1132 w 1268"/>
              <a:gd name="T27" fmla="*/ 42 h 793"/>
              <a:gd name="T28" fmla="*/ 1199 w 1268"/>
              <a:gd name="T29" fmla="*/ 10 h 793"/>
              <a:gd name="T30" fmla="*/ 1267 w 1268"/>
              <a:gd name="T31" fmla="*/ 0 h 7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68"/>
              <a:gd name="T49" fmla="*/ 0 h 793"/>
              <a:gd name="T50" fmla="*/ 1268 w 1268"/>
              <a:gd name="T51" fmla="*/ 793 h 7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68" h="793">
                <a:moveTo>
                  <a:pt x="0" y="792"/>
                </a:moveTo>
                <a:lnTo>
                  <a:pt x="133" y="783"/>
                </a:lnTo>
                <a:lnTo>
                  <a:pt x="199" y="773"/>
                </a:lnTo>
                <a:lnTo>
                  <a:pt x="266" y="760"/>
                </a:lnTo>
                <a:lnTo>
                  <a:pt x="332" y="743"/>
                </a:lnTo>
                <a:lnTo>
                  <a:pt x="399" y="718"/>
                </a:lnTo>
                <a:lnTo>
                  <a:pt x="467" y="686"/>
                </a:lnTo>
                <a:lnTo>
                  <a:pt x="600" y="593"/>
                </a:lnTo>
                <a:lnTo>
                  <a:pt x="733" y="464"/>
                </a:lnTo>
                <a:lnTo>
                  <a:pt x="866" y="310"/>
                </a:lnTo>
                <a:lnTo>
                  <a:pt x="933" y="230"/>
                </a:lnTo>
                <a:lnTo>
                  <a:pt x="999" y="156"/>
                </a:lnTo>
                <a:lnTo>
                  <a:pt x="1066" y="93"/>
                </a:lnTo>
                <a:lnTo>
                  <a:pt x="1132" y="42"/>
                </a:lnTo>
                <a:lnTo>
                  <a:pt x="1199" y="10"/>
                </a:lnTo>
                <a:lnTo>
                  <a:pt x="1267" y="0"/>
                </a:lnTo>
              </a:path>
            </a:pathLst>
          </a:custGeom>
          <a:noFill/>
          <a:ln w="50800" cap="rnd">
            <a:solidFill>
              <a:schemeClr val="folHlink"/>
            </a:solidFill>
            <a:round/>
            <a:headEnd/>
            <a:tailEnd/>
          </a:ln>
        </p:spPr>
        <p:txBody>
          <a:bodyPr/>
          <a:lstStyle/>
          <a:p>
            <a:endParaRPr lang="en-US"/>
          </a:p>
        </p:txBody>
      </p:sp>
      <p:sp>
        <p:nvSpPr>
          <p:cNvPr id="32791" name="Line 18"/>
          <p:cNvSpPr>
            <a:spLocks noChangeShapeType="1"/>
          </p:cNvSpPr>
          <p:nvPr/>
        </p:nvSpPr>
        <p:spPr bwMode="auto">
          <a:xfrm>
            <a:off x="3890963" y="2646519"/>
            <a:ext cx="4191000" cy="0"/>
          </a:xfrm>
          <a:prstGeom prst="line">
            <a:avLst/>
          </a:prstGeom>
          <a:noFill/>
          <a:ln w="19050">
            <a:solidFill>
              <a:schemeClr val="tx1"/>
            </a:solidFill>
            <a:round/>
            <a:headEnd/>
            <a:tailEnd/>
          </a:ln>
        </p:spPr>
        <p:txBody>
          <a:bodyPr wrap="none" anchor="ctr"/>
          <a:lstStyle/>
          <a:p>
            <a:endParaRPr lang="en-US"/>
          </a:p>
        </p:txBody>
      </p:sp>
      <p:sp>
        <p:nvSpPr>
          <p:cNvPr id="32792" name="Line 19"/>
          <p:cNvSpPr>
            <a:spLocks noChangeShapeType="1"/>
          </p:cNvSpPr>
          <p:nvPr/>
        </p:nvSpPr>
        <p:spPr bwMode="auto">
          <a:xfrm>
            <a:off x="4041775" y="2114708"/>
            <a:ext cx="1588" cy="1587"/>
          </a:xfrm>
          <a:prstGeom prst="line">
            <a:avLst/>
          </a:prstGeom>
          <a:noFill/>
          <a:ln w="25400">
            <a:solidFill>
              <a:schemeClr val="accent2"/>
            </a:solidFill>
            <a:round/>
            <a:headEnd/>
            <a:tailEnd/>
          </a:ln>
        </p:spPr>
        <p:txBody>
          <a:bodyPr wrap="none" anchor="ctr"/>
          <a:lstStyle/>
          <a:p>
            <a:endParaRPr lang="en-US"/>
          </a:p>
        </p:txBody>
      </p:sp>
      <p:sp>
        <p:nvSpPr>
          <p:cNvPr id="32793" name="Rectangle 20"/>
          <p:cNvSpPr>
            <a:spLocks noChangeArrowheads="1"/>
          </p:cNvSpPr>
          <p:nvPr/>
        </p:nvSpPr>
        <p:spPr bwMode="auto">
          <a:xfrm>
            <a:off x="3810000" y="838200"/>
            <a:ext cx="6570663" cy="459100"/>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sz="2400" dirty="0"/>
              <a:t>Sampling Distribution of the Mean</a:t>
            </a:r>
          </a:p>
        </p:txBody>
      </p:sp>
      <p:sp>
        <p:nvSpPr>
          <p:cNvPr id="32794" name="Freeform 21"/>
          <p:cNvSpPr>
            <a:spLocks/>
          </p:cNvSpPr>
          <p:nvPr/>
        </p:nvSpPr>
        <p:spPr bwMode="auto">
          <a:xfrm>
            <a:off x="7702550" y="3548219"/>
            <a:ext cx="304800" cy="1828800"/>
          </a:xfrm>
          <a:custGeom>
            <a:avLst/>
            <a:gdLst>
              <a:gd name="T0" fmla="*/ 0 w 432"/>
              <a:gd name="T1" fmla="*/ 0 h 1007"/>
              <a:gd name="T2" fmla="*/ 85 w 432"/>
              <a:gd name="T3" fmla="*/ 5 h 1007"/>
              <a:gd name="T4" fmla="*/ 150 w 432"/>
              <a:gd name="T5" fmla="*/ 23 h 1007"/>
              <a:gd name="T6" fmla="*/ 176 w 432"/>
              <a:gd name="T7" fmla="*/ 34 h 1007"/>
              <a:gd name="T8" fmla="*/ 196 w 432"/>
              <a:gd name="T9" fmla="*/ 45 h 1007"/>
              <a:gd name="T10" fmla="*/ 209 w 432"/>
              <a:gd name="T11" fmla="*/ 62 h 1007"/>
              <a:gd name="T12" fmla="*/ 216 w 432"/>
              <a:gd name="T13" fmla="*/ 79 h 1007"/>
              <a:gd name="T14" fmla="*/ 216 w 432"/>
              <a:gd name="T15" fmla="*/ 415 h 1007"/>
              <a:gd name="T16" fmla="*/ 222 w 432"/>
              <a:gd name="T17" fmla="*/ 432 h 1007"/>
              <a:gd name="T18" fmla="*/ 235 w 432"/>
              <a:gd name="T19" fmla="*/ 449 h 1007"/>
              <a:gd name="T20" fmla="*/ 255 w 432"/>
              <a:gd name="T21" fmla="*/ 460 h 1007"/>
              <a:gd name="T22" fmla="*/ 281 w 432"/>
              <a:gd name="T23" fmla="*/ 477 h 1007"/>
              <a:gd name="T24" fmla="*/ 346 w 432"/>
              <a:gd name="T25" fmla="*/ 494 h 1007"/>
              <a:gd name="T26" fmla="*/ 431 w 432"/>
              <a:gd name="T27" fmla="*/ 500 h 1007"/>
              <a:gd name="T28" fmla="*/ 346 w 432"/>
              <a:gd name="T29" fmla="*/ 506 h 1007"/>
              <a:gd name="T30" fmla="*/ 281 w 432"/>
              <a:gd name="T31" fmla="*/ 528 h 1007"/>
              <a:gd name="T32" fmla="*/ 255 w 432"/>
              <a:gd name="T33" fmla="*/ 540 h 1007"/>
              <a:gd name="T34" fmla="*/ 235 w 432"/>
              <a:gd name="T35" fmla="*/ 551 h 1007"/>
              <a:gd name="T36" fmla="*/ 222 w 432"/>
              <a:gd name="T37" fmla="*/ 568 h 1007"/>
              <a:gd name="T38" fmla="*/ 216 w 432"/>
              <a:gd name="T39" fmla="*/ 585 h 1007"/>
              <a:gd name="T40" fmla="*/ 216 w 432"/>
              <a:gd name="T41" fmla="*/ 921 h 1007"/>
              <a:gd name="T42" fmla="*/ 209 w 432"/>
              <a:gd name="T43" fmla="*/ 938 h 1007"/>
              <a:gd name="T44" fmla="*/ 196 w 432"/>
              <a:gd name="T45" fmla="*/ 955 h 1007"/>
              <a:gd name="T46" fmla="*/ 176 w 432"/>
              <a:gd name="T47" fmla="*/ 966 h 1007"/>
              <a:gd name="T48" fmla="*/ 150 w 432"/>
              <a:gd name="T49" fmla="*/ 983 h 1007"/>
              <a:gd name="T50" fmla="*/ 85 w 432"/>
              <a:gd name="T51" fmla="*/ 1000 h 1007"/>
              <a:gd name="T52" fmla="*/ 0 w 432"/>
              <a:gd name="T53" fmla="*/ 1006 h 10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2"/>
              <a:gd name="T82" fmla="*/ 0 h 1007"/>
              <a:gd name="T83" fmla="*/ 432 w 432"/>
              <a:gd name="T84" fmla="*/ 1007 h 10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2" h="1007">
                <a:moveTo>
                  <a:pt x="0" y="0"/>
                </a:moveTo>
                <a:lnTo>
                  <a:pt x="85" y="5"/>
                </a:lnTo>
                <a:lnTo>
                  <a:pt x="150" y="23"/>
                </a:lnTo>
                <a:lnTo>
                  <a:pt x="176" y="34"/>
                </a:lnTo>
                <a:lnTo>
                  <a:pt x="196" y="45"/>
                </a:lnTo>
                <a:lnTo>
                  <a:pt x="209" y="62"/>
                </a:lnTo>
                <a:lnTo>
                  <a:pt x="216" y="79"/>
                </a:lnTo>
                <a:lnTo>
                  <a:pt x="216" y="415"/>
                </a:lnTo>
                <a:lnTo>
                  <a:pt x="222" y="432"/>
                </a:lnTo>
                <a:lnTo>
                  <a:pt x="235" y="449"/>
                </a:lnTo>
                <a:lnTo>
                  <a:pt x="255" y="460"/>
                </a:lnTo>
                <a:lnTo>
                  <a:pt x="281" y="477"/>
                </a:lnTo>
                <a:lnTo>
                  <a:pt x="346" y="494"/>
                </a:lnTo>
                <a:lnTo>
                  <a:pt x="431" y="500"/>
                </a:lnTo>
                <a:lnTo>
                  <a:pt x="346" y="506"/>
                </a:lnTo>
                <a:lnTo>
                  <a:pt x="281" y="528"/>
                </a:lnTo>
                <a:lnTo>
                  <a:pt x="255" y="540"/>
                </a:lnTo>
                <a:lnTo>
                  <a:pt x="235" y="551"/>
                </a:lnTo>
                <a:lnTo>
                  <a:pt x="222" y="568"/>
                </a:lnTo>
                <a:lnTo>
                  <a:pt x="216" y="585"/>
                </a:lnTo>
                <a:lnTo>
                  <a:pt x="216" y="921"/>
                </a:lnTo>
                <a:lnTo>
                  <a:pt x="209" y="938"/>
                </a:lnTo>
                <a:lnTo>
                  <a:pt x="196" y="955"/>
                </a:lnTo>
                <a:lnTo>
                  <a:pt x="176" y="966"/>
                </a:lnTo>
                <a:lnTo>
                  <a:pt x="150" y="983"/>
                </a:lnTo>
                <a:lnTo>
                  <a:pt x="85" y="1000"/>
                </a:lnTo>
                <a:lnTo>
                  <a:pt x="0" y="1006"/>
                </a:lnTo>
              </a:path>
            </a:pathLst>
          </a:custGeom>
          <a:noFill/>
          <a:ln w="28575" cap="rnd">
            <a:solidFill>
              <a:schemeClr val="bg2"/>
            </a:solidFill>
            <a:round/>
            <a:headEnd/>
            <a:tailEnd/>
          </a:ln>
        </p:spPr>
        <p:txBody>
          <a:bodyPr/>
          <a:lstStyle/>
          <a:p>
            <a:endParaRPr lang="en-US"/>
          </a:p>
        </p:txBody>
      </p:sp>
      <p:sp>
        <p:nvSpPr>
          <p:cNvPr id="32795" name="Line 22"/>
          <p:cNvSpPr>
            <a:spLocks noChangeShapeType="1"/>
          </p:cNvSpPr>
          <p:nvPr/>
        </p:nvSpPr>
        <p:spPr bwMode="auto">
          <a:xfrm>
            <a:off x="4883150" y="4005419"/>
            <a:ext cx="1600200" cy="0"/>
          </a:xfrm>
          <a:prstGeom prst="line">
            <a:avLst/>
          </a:prstGeom>
          <a:noFill/>
          <a:ln w="50800">
            <a:solidFill>
              <a:schemeClr val="tx2"/>
            </a:solidFill>
            <a:round/>
            <a:headEnd/>
            <a:tailEnd/>
          </a:ln>
        </p:spPr>
        <p:txBody>
          <a:bodyPr wrap="none" anchor="ctr"/>
          <a:lstStyle/>
          <a:p>
            <a:endParaRPr lang="en-US"/>
          </a:p>
        </p:txBody>
      </p:sp>
      <p:sp>
        <p:nvSpPr>
          <p:cNvPr id="32796" name="Line 23"/>
          <p:cNvSpPr>
            <a:spLocks noChangeShapeType="1"/>
          </p:cNvSpPr>
          <p:nvPr/>
        </p:nvSpPr>
        <p:spPr bwMode="auto">
          <a:xfrm flipH="1">
            <a:off x="7015164" y="2176619"/>
            <a:ext cx="382587" cy="241300"/>
          </a:xfrm>
          <a:prstGeom prst="line">
            <a:avLst/>
          </a:prstGeom>
          <a:noFill/>
          <a:ln w="28575">
            <a:solidFill>
              <a:schemeClr val="tx1"/>
            </a:solidFill>
            <a:round/>
            <a:headEnd/>
            <a:tailEnd type="triangle" w="med" len="med"/>
          </a:ln>
        </p:spPr>
        <p:txBody>
          <a:bodyPr wrap="none" anchor="ctr"/>
          <a:lstStyle/>
          <a:p>
            <a:endParaRPr lang="en-US"/>
          </a:p>
        </p:txBody>
      </p:sp>
      <p:sp>
        <p:nvSpPr>
          <p:cNvPr id="32797" name="Line 24"/>
          <p:cNvSpPr>
            <a:spLocks noChangeShapeType="1"/>
          </p:cNvSpPr>
          <p:nvPr/>
        </p:nvSpPr>
        <p:spPr bwMode="auto">
          <a:xfrm>
            <a:off x="4578351" y="2176619"/>
            <a:ext cx="379413" cy="241300"/>
          </a:xfrm>
          <a:prstGeom prst="line">
            <a:avLst/>
          </a:prstGeom>
          <a:noFill/>
          <a:ln w="28575">
            <a:solidFill>
              <a:schemeClr val="tx1"/>
            </a:solidFill>
            <a:round/>
            <a:headEnd/>
            <a:tailEnd type="triangle" w="med" len="med"/>
          </a:ln>
        </p:spPr>
        <p:txBody>
          <a:bodyPr wrap="none" anchor="ctr"/>
          <a:lstStyle/>
          <a:p>
            <a:endParaRPr lang="en-US"/>
          </a:p>
        </p:txBody>
      </p:sp>
      <p:sp>
        <p:nvSpPr>
          <p:cNvPr id="32798" name="Line 25"/>
          <p:cNvSpPr>
            <a:spLocks noChangeShapeType="1"/>
          </p:cNvSpPr>
          <p:nvPr/>
        </p:nvSpPr>
        <p:spPr bwMode="auto">
          <a:xfrm>
            <a:off x="4044950" y="5148419"/>
            <a:ext cx="1600200" cy="0"/>
          </a:xfrm>
          <a:prstGeom prst="line">
            <a:avLst/>
          </a:prstGeom>
          <a:noFill/>
          <a:ln w="50800">
            <a:solidFill>
              <a:schemeClr val="hlink"/>
            </a:solidFill>
            <a:round/>
            <a:headEnd/>
            <a:tailEnd/>
          </a:ln>
        </p:spPr>
        <p:txBody>
          <a:bodyPr wrap="none" anchor="ctr"/>
          <a:lstStyle/>
          <a:p>
            <a:endParaRPr lang="en-US"/>
          </a:p>
        </p:txBody>
      </p:sp>
      <p:sp>
        <p:nvSpPr>
          <p:cNvPr id="32799" name="Line 26"/>
          <p:cNvSpPr>
            <a:spLocks noChangeShapeType="1"/>
          </p:cNvSpPr>
          <p:nvPr/>
        </p:nvSpPr>
        <p:spPr bwMode="auto">
          <a:xfrm>
            <a:off x="5645150" y="5377019"/>
            <a:ext cx="1600200" cy="0"/>
          </a:xfrm>
          <a:prstGeom prst="line">
            <a:avLst/>
          </a:prstGeom>
          <a:noFill/>
          <a:ln w="50800">
            <a:solidFill>
              <a:schemeClr val="tx2"/>
            </a:solidFill>
            <a:round/>
            <a:headEnd/>
            <a:tailEnd/>
          </a:ln>
        </p:spPr>
        <p:txBody>
          <a:bodyPr wrap="none" anchor="ctr"/>
          <a:lstStyle/>
          <a:p>
            <a:endParaRPr lang="en-US"/>
          </a:p>
        </p:txBody>
      </p:sp>
      <p:sp>
        <p:nvSpPr>
          <p:cNvPr id="32800" name="Line 27"/>
          <p:cNvSpPr>
            <a:spLocks noChangeShapeType="1"/>
          </p:cNvSpPr>
          <p:nvPr/>
        </p:nvSpPr>
        <p:spPr bwMode="auto">
          <a:xfrm>
            <a:off x="4730750" y="4310219"/>
            <a:ext cx="1600200" cy="0"/>
          </a:xfrm>
          <a:prstGeom prst="line">
            <a:avLst/>
          </a:prstGeom>
          <a:noFill/>
          <a:ln w="50800">
            <a:solidFill>
              <a:schemeClr val="tx2"/>
            </a:solidFill>
            <a:round/>
            <a:headEnd/>
            <a:tailEnd/>
          </a:ln>
        </p:spPr>
        <p:txBody>
          <a:bodyPr wrap="none" anchor="ctr"/>
          <a:lstStyle/>
          <a:p>
            <a:endParaRPr lang="en-US"/>
          </a:p>
        </p:txBody>
      </p:sp>
      <p:sp>
        <p:nvSpPr>
          <p:cNvPr id="32801" name="Line 28"/>
          <p:cNvSpPr>
            <a:spLocks noChangeShapeType="1"/>
          </p:cNvSpPr>
          <p:nvPr/>
        </p:nvSpPr>
        <p:spPr bwMode="auto">
          <a:xfrm>
            <a:off x="5416550" y="4615019"/>
            <a:ext cx="1600200" cy="0"/>
          </a:xfrm>
          <a:prstGeom prst="line">
            <a:avLst/>
          </a:prstGeom>
          <a:noFill/>
          <a:ln w="50800">
            <a:solidFill>
              <a:schemeClr val="tx2"/>
            </a:solidFill>
            <a:round/>
            <a:headEnd/>
            <a:tailEnd/>
          </a:ln>
        </p:spPr>
        <p:txBody>
          <a:bodyPr wrap="none" anchor="ctr"/>
          <a:lstStyle/>
          <a:p>
            <a:endParaRPr lang="en-US"/>
          </a:p>
        </p:txBody>
      </p:sp>
      <p:sp>
        <p:nvSpPr>
          <p:cNvPr id="32802" name="Line 29"/>
          <p:cNvSpPr>
            <a:spLocks noChangeShapeType="1"/>
          </p:cNvSpPr>
          <p:nvPr/>
        </p:nvSpPr>
        <p:spPr bwMode="auto">
          <a:xfrm>
            <a:off x="5187950" y="4919819"/>
            <a:ext cx="1600200" cy="0"/>
          </a:xfrm>
          <a:prstGeom prst="line">
            <a:avLst/>
          </a:prstGeom>
          <a:noFill/>
          <a:ln w="50800">
            <a:solidFill>
              <a:schemeClr val="tx2"/>
            </a:solidFill>
            <a:round/>
            <a:headEnd/>
            <a:tailEnd/>
          </a:ln>
        </p:spPr>
        <p:txBody>
          <a:bodyPr wrap="none" anchor="ctr"/>
          <a:lstStyle/>
          <a:p>
            <a:endParaRPr lang="en-US"/>
          </a:p>
        </p:txBody>
      </p:sp>
      <p:graphicFrame>
        <p:nvGraphicFramePr>
          <p:cNvPr id="32771" name="Object 3"/>
          <p:cNvGraphicFramePr>
            <a:graphicFrameLocks noChangeAspect="1"/>
          </p:cNvGraphicFramePr>
          <p:nvPr>
            <p:extLst>
              <p:ext uri="{D42A27DB-BD31-4B8C-83A1-F6EECF244321}">
                <p14:modId xmlns:p14="http://schemas.microsoft.com/office/powerpoint/2010/main" val="3612331226"/>
              </p:ext>
            </p:extLst>
          </p:nvPr>
        </p:nvGraphicFramePr>
        <p:xfrm>
          <a:off x="1987550" y="3014819"/>
          <a:ext cx="1295400" cy="990600"/>
        </p:xfrm>
        <a:graphic>
          <a:graphicData uri="http://schemas.openxmlformats.org/presentationml/2006/ole">
            <mc:AlternateContent xmlns:mc="http://schemas.openxmlformats.org/markup-compatibility/2006">
              <mc:Choice xmlns:v="urn:schemas-microsoft-com:vml" Requires="v">
                <p:oleObj name="Equation" r:id="rId5" imgW="583920" imgH="419040" progId="Equation.3">
                  <p:embed/>
                </p:oleObj>
              </mc:Choice>
              <mc:Fallback>
                <p:oleObj name="Equation" r:id="rId5" imgW="58392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7550" y="3014819"/>
                        <a:ext cx="12954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4"/>
          <p:cNvGraphicFramePr>
            <a:graphicFrameLocks noChangeAspect="1"/>
          </p:cNvGraphicFramePr>
          <p:nvPr>
            <p:extLst>
              <p:ext uri="{D42A27DB-BD31-4B8C-83A1-F6EECF244321}">
                <p14:modId xmlns:p14="http://schemas.microsoft.com/office/powerpoint/2010/main" val="3381422956"/>
              </p:ext>
            </p:extLst>
          </p:nvPr>
        </p:nvGraphicFramePr>
        <p:xfrm>
          <a:off x="2001839" y="4691220"/>
          <a:ext cx="1265237" cy="911225"/>
        </p:xfrm>
        <a:graphic>
          <a:graphicData uri="http://schemas.openxmlformats.org/presentationml/2006/ole">
            <mc:AlternateContent xmlns:mc="http://schemas.openxmlformats.org/markup-compatibility/2006">
              <mc:Choice xmlns:v="urn:schemas-microsoft-com:vml" Requires="v">
                <p:oleObj name="Equation" r:id="rId7" imgW="583920" imgH="419040" progId="Equation.3">
                  <p:embed/>
                </p:oleObj>
              </mc:Choice>
              <mc:Fallback>
                <p:oleObj name="Equation" r:id="rId7" imgW="583920" imgH="4190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1839" y="4691220"/>
                        <a:ext cx="1265237"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803" name="Line 32"/>
          <p:cNvSpPr>
            <a:spLocks noChangeShapeType="1"/>
          </p:cNvSpPr>
          <p:nvPr/>
        </p:nvSpPr>
        <p:spPr bwMode="auto">
          <a:xfrm>
            <a:off x="3816350" y="4081619"/>
            <a:ext cx="533400" cy="152400"/>
          </a:xfrm>
          <a:prstGeom prst="line">
            <a:avLst/>
          </a:prstGeom>
          <a:noFill/>
          <a:ln w="19050">
            <a:solidFill>
              <a:schemeClr val="tx1"/>
            </a:solidFill>
            <a:round/>
            <a:headEnd/>
            <a:tailEnd type="triangle" w="med" len="med"/>
          </a:ln>
        </p:spPr>
        <p:txBody>
          <a:bodyPr wrap="none" anchor="ctr"/>
          <a:lstStyle/>
          <a:p>
            <a:endParaRPr lang="en-US"/>
          </a:p>
        </p:txBody>
      </p:sp>
      <p:sp>
        <p:nvSpPr>
          <p:cNvPr id="32804" name="Text Box 33"/>
          <p:cNvSpPr txBox="1">
            <a:spLocks noChangeArrowheads="1"/>
          </p:cNvSpPr>
          <p:nvPr/>
        </p:nvSpPr>
        <p:spPr bwMode="auto">
          <a:xfrm>
            <a:off x="8081963" y="2417919"/>
            <a:ext cx="457200" cy="369332"/>
          </a:xfrm>
          <a:prstGeom prst="rect">
            <a:avLst/>
          </a:prstGeom>
          <a:noFill/>
          <a:ln w="19050">
            <a:noFill/>
            <a:miter lim="800000"/>
            <a:headEnd/>
            <a:tailEnd/>
          </a:ln>
        </p:spPr>
        <p:txBody>
          <a:bodyPr>
            <a:spAutoFit/>
          </a:bodyPr>
          <a:lstStyle/>
          <a:p>
            <a:pPr>
              <a:spcBef>
                <a:spcPct val="50000"/>
              </a:spcBef>
            </a:pPr>
            <a:r>
              <a:rPr lang="en-US"/>
              <a:t>x</a:t>
            </a:r>
          </a:p>
        </p:txBody>
      </p:sp>
      <p:sp>
        <p:nvSpPr>
          <p:cNvPr id="32805" name="Line 34"/>
          <p:cNvSpPr>
            <a:spLocks noChangeShapeType="1"/>
          </p:cNvSpPr>
          <p:nvPr/>
        </p:nvSpPr>
        <p:spPr bwMode="auto">
          <a:xfrm>
            <a:off x="8234363" y="2570319"/>
            <a:ext cx="152400" cy="1588"/>
          </a:xfrm>
          <a:prstGeom prst="line">
            <a:avLst/>
          </a:prstGeom>
          <a:noFill/>
          <a:ln w="19050">
            <a:solidFill>
              <a:schemeClr val="tx1"/>
            </a:solidFill>
            <a:round/>
            <a:headEnd/>
            <a:tailEnd/>
          </a:ln>
        </p:spPr>
        <p:txBody>
          <a:bodyPr wrap="none" anchor="ctr"/>
          <a:lstStyle/>
          <a:p>
            <a:endParaRPr lang="en-US"/>
          </a:p>
        </p:txBody>
      </p:sp>
      <p:sp>
        <p:nvSpPr>
          <p:cNvPr id="32806" name="Line 35"/>
          <p:cNvSpPr>
            <a:spLocks noChangeShapeType="1"/>
          </p:cNvSpPr>
          <p:nvPr/>
        </p:nvSpPr>
        <p:spPr bwMode="auto">
          <a:xfrm>
            <a:off x="5492750" y="3548219"/>
            <a:ext cx="1600200" cy="0"/>
          </a:xfrm>
          <a:prstGeom prst="line">
            <a:avLst/>
          </a:prstGeom>
          <a:noFill/>
          <a:ln w="50800">
            <a:solidFill>
              <a:schemeClr val="tx2"/>
            </a:solidFill>
            <a:round/>
            <a:headEnd/>
            <a:tailEnd/>
          </a:ln>
        </p:spPr>
        <p:txBody>
          <a:bodyPr wrap="none" anchor="ctr"/>
          <a:lstStyle/>
          <a:p>
            <a:endParaRPr lang="en-US"/>
          </a:p>
        </p:txBody>
      </p:sp>
      <p:sp>
        <p:nvSpPr>
          <p:cNvPr id="32807" name="Text Box 36"/>
          <p:cNvSpPr txBox="1">
            <a:spLocks noChangeArrowheads="1"/>
          </p:cNvSpPr>
          <p:nvPr/>
        </p:nvSpPr>
        <p:spPr bwMode="auto">
          <a:xfrm>
            <a:off x="6102350" y="3167220"/>
            <a:ext cx="533400" cy="366713"/>
          </a:xfrm>
          <a:prstGeom prst="rect">
            <a:avLst/>
          </a:prstGeom>
          <a:noFill/>
          <a:ln w="19050">
            <a:noFill/>
            <a:miter lim="800000"/>
            <a:headEnd/>
            <a:tailEnd/>
          </a:ln>
        </p:spPr>
        <p:txBody>
          <a:bodyPr>
            <a:spAutoFit/>
          </a:bodyPr>
          <a:lstStyle/>
          <a:p>
            <a:pPr>
              <a:spcBef>
                <a:spcPct val="50000"/>
              </a:spcBef>
            </a:pPr>
            <a:r>
              <a:rPr lang="en-US"/>
              <a:t>x</a:t>
            </a:r>
            <a:r>
              <a:rPr lang="en-US" baseline="-25000"/>
              <a:t>1</a:t>
            </a:r>
          </a:p>
        </p:txBody>
      </p:sp>
      <p:sp>
        <p:nvSpPr>
          <p:cNvPr id="32808" name="Line 37"/>
          <p:cNvSpPr>
            <a:spLocks noChangeShapeType="1"/>
          </p:cNvSpPr>
          <p:nvPr/>
        </p:nvSpPr>
        <p:spPr bwMode="auto">
          <a:xfrm>
            <a:off x="6254750" y="3243419"/>
            <a:ext cx="152400" cy="0"/>
          </a:xfrm>
          <a:prstGeom prst="line">
            <a:avLst/>
          </a:prstGeom>
          <a:noFill/>
          <a:ln w="19050">
            <a:solidFill>
              <a:schemeClr val="tx1"/>
            </a:solidFill>
            <a:round/>
            <a:headEnd/>
            <a:tailEnd/>
          </a:ln>
        </p:spPr>
        <p:txBody>
          <a:bodyPr wrap="none" anchor="ctr"/>
          <a:lstStyle/>
          <a:p>
            <a:endParaRPr lang="en-US"/>
          </a:p>
        </p:txBody>
      </p:sp>
      <p:sp>
        <p:nvSpPr>
          <p:cNvPr id="32809" name="Oval 38"/>
          <p:cNvSpPr>
            <a:spLocks noChangeArrowheads="1"/>
          </p:cNvSpPr>
          <p:nvPr/>
        </p:nvSpPr>
        <p:spPr bwMode="auto">
          <a:xfrm>
            <a:off x="6254750" y="34720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sp>
        <p:nvSpPr>
          <p:cNvPr id="32810" name="Text Box 39"/>
          <p:cNvSpPr txBox="1">
            <a:spLocks noChangeArrowheads="1"/>
          </p:cNvSpPr>
          <p:nvPr/>
        </p:nvSpPr>
        <p:spPr bwMode="auto">
          <a:xfrm>
            <a:off x="5416550" y="3624420"/>
            <a:ext cx="533400" cy="366713"/>
          </a:xfrm>
          <a:prstGeom prst="rect">
            <a:avLst/>
          </a:prstGeom>
          <a:noFill/>
          <a:ln w="19050">
            <a:noFill/>
            <a:miter lim="800000"/>
            <a:headEnd/>
            <a:tailEnd/>
          </a:ln>
        </p:spPr>
        <p:txBody>
          <a:bodyPr>
            <a:spAutoFit/>
          </a:bodyPr>
          <a:lstStyle/>
          <a:p>
            <a:pPr>
              <a:spcBef>
                <a:spcPct val="50000"/>
              </a:spcBef>
            </a:pPr>
            <a:r>
              <a:rPr lang="en-US"/>
              <a:t>x</a:t>
            </a:r>
            <a:r>
              <a:rPr lang="en-US" baseline="-25000"/>
              <a:t>2</a:t>
            </a:r>
          </a:p>
        </p:txBody>
      </p:sp>
      <p:sp>
        <p:nvSpPr>
          <p:cNvPr id="32811" name="Line 40"/>
          <p:cNvSpPr>
            <a:spLocks noChangeShapeType="1"/>
          </p:cNvSpPr>
          <p:nvPr/>
        </p:nvSpPr>
        <p:spPr bwMode="auto">
          <a:xfrm>
            <a:off x="5568950" y="3700619"/>
            <a:ext cx="152400" cy="0"/>
          </a:xfrm>
          <a:prstGeom prst="line">
            <a:avLst/>
          </a:prstGeom>
          <a:noFill/>
          <a:ln w="19050">
            <a:solidFill>
              <a:schemeClr val="tx1"/>
            </a:solidFill>
            <a:round/>
            <a:headEnd/>
            <a:tailEnd/>
          </a:ln>
        </p:spPr>
        <p:txBody>
          <a:bodyPr wrap="none" anchor="ctr"/>
          <a:lstStyle/>
          <a:p>
            <a:endParaRPr lang="en-US"/>
          </a:p>
        </p:txBody>
      </p:sp>
      <p:sp>
        <p:nvSpPr>
          <p:cNvPr id="32812" name="Oval 41"/>
          <p:cNvSpPr>
            <a:spLocks noChangeArrowheads="1"/>
          </p:cNvSpPr>
          <p:nvPr/>
        </p:nvSpPr>
        <p:spPr bwMode="auto">
          <a:xfrm>
            <a:off x="5568950" y="39292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sp>
        <p:nvSpPr>
          <p:cNvPr id="32813" name="Oval 42"/>
          <p:cNvSpPr>
            <a:spLocks noChangeArrowheads="1"/>
          </p:cNvSpPr>
          <p:nvPr/>
        </p:nvSpPr>
        <p:spPr bwMode="auto">
          <a:xfrm>
            <a:off x="5416550" y="42340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sp>
        <p:nvSpPr>
          <p:cNvPr id="32814" name="Oval 43"/>
          <p:cNvSpPr>
            <a:spLocks noChangeArrowheads="1"/>
          </p:cNvSpPr>
          <p:nvPr/>
        </p:nvSpPr>
        <p:spPr bwMode="auto">
          <a:xfrm>
            <a:off x="6102350" y="45388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sp>
        <p:nvSpPr>
          <p:cNvPr id="32815" name="Oval 44"/>
          <p:cNvSpPr>
            <a:spLocks noChangeArrowheads="1"/>
          </p:cNvSpPr>
          <p:nvPr/>
        </p:nvSpPr>
        <p:spPr bwMode="auto">
          <a:xfrm>
            <a:off x="5949950" y="48436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sp>
        <p:nvSpPr>
          <p:cNvPr id="32816" name="Oval 45"/>
          <p:cNvSpPr>
            <a:spLocks noChangeArrowheads="1"/>
          </p:cNvSpPr>
          <p:nvPr/>
        </p:nvSpPr>
        <p:spPr bwMode="auto">
          <a:xfrm>
            <a:off x="4806950" y="50722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sp>
        <p:nvSpPr>
          <p:cNvPr id="32817" name="Oval 46"/>
          <p:cNvSpPr>
            <a:spLocks noChangeArrowheads="1"/>
          </p:cNvSpPr>
          <p:nvPr/>
        </p:nvSpPr>
        <p:spPr bwMode="auto">
          <a:xfrm>
            <a:off x="6407150" y="5300819"/>
            <a:ext cx="152400" cy="152400"/>
          </a:xfrm>
          <a:prstGeom prst="ellipse">
            <a:avLst/>
          </a:prstGeom>
          <a:solidFill>
            <a:schemeClr val="accent2"/>
          </a:solidFill>
          <a:ln w="19050">
            <a:solidFill>
              <a:schemeClr val="tx1"/>
            </a:solidFill>
            <a:round/>
            <a:headEnd/>
            <a:tailEnd/>
          </a:ln>
        </p:spPr>
        <p:txBody>
          <a:bodyPr wrap="none" anchor="ctr"/>
          <a:lstStyle/>
          <a:p>
            <a:endParaRPr lang="en-US"/>
          </a:p>
        </p:txBody>
      </p:sp>
      <p:graphicFrame>
        <p:nvGraphicFramePr>
          <p:cNvPr id="32773" name="Object 5"/>
          <p:cNvGraphicFramePr>
            <a:graphicFrameLocks noChangeAspect="1"/>
          </p:cNvGraphicFramePr>
          <p:nvPr>
            <p:extLst>
              <p:ext uri="{D42A27DB-BD31-4B8C-83A1-F6EECF244321}">
                <p14:modId xmlns:p14="http://schemas.microsoft.com/office/powerpoint/2010/main" val="2209848408"/>
              </p:ext>
            </p:extLst>
          </p:nvPr>
        </p:nvGraphicFramePr>
        <p:xfrm>
          <a:off x="4044950" y="1948019"/>
          <a:ext cx="533400" cy="355600"/>
        </p:xfrm>
        <a:graphic>
          <a:graphicData uri="http://schemas.openxmlformats.org/presentationml/2006/ole">
            <mc:AlternateContent xmlns:mc="http://schemas.openxmlformats.org/markup-compatibility/2006">
              <mc:Choice xmlns:v="urn:schemas-microsoft-com:vml" Requires="v">
                <p:oleObj name="Equation" r:id="rId9" imgW="266400" imgH="177480" progId="Equation.3">
                  <p:embed/>
                </p:oleObj>
              </mc:Choice>
              <mc:Fallback>
                <p:oleObj name="Equation" r:id="rId9" imgW="266400" imgH="17748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44950" y="1948019"/>
                        <a:ext cx="533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4" name="Object 6"/>
          <p:cNvGraphicFramePr>
            <a:graphicFrameLocks noChangeAspect="1"/>
          </p:cNvGraphicFramePr>
          <p:nvPr>
            <p:extLst>
              <p:ext uri="{D42A27DB-BD31-4B8C-83A1-F6EECF244321}">
                <p14:modId xmlns:p14="http://schemas.microsoft.com/office/powerpoint/2010/main" val="505797784"/>
              </p:ext>
            </p:extLst>
          </p:nvPr>
        </p:nvGraphicFramePr>
        <p:xfrm>
          <a:off x="7397750" y="1948019"/>
          <a:ext cx="533400" cy="355600"/>
        </p:xfrm>
        <a:graphic>
          <a:graphicData uri="http://schemas.openxmlformats.org/presentationml/2006/ole">
            <mc:AlternateContent xmlns:mc="http://schemas.openxmlformats.org/markup-compatibility/2006">
              <mc:Choice xmlns:v="urn:schemas-microsoft-com:vml" Requires="v">
                <p:oleObj name="Equation" r:id="rId11" imgW="266400" imgH="177480" progId="Equation.3">
                  <p:embed/>
                </p:oleObj>
              </mc:Choice>
              <mc:Fallback>
                <p:oleObj name="Equation" r:id="rId11" imgW="266400" imgH="17748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7750" y="1948019"/>
                        <a:ext cx="5334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5" name="Object 7"/>
          <p:cNvGraphicFramePr>
            <a:graphicFrameLocks noChangeAspect="1"/>
          </p:cNvGraphicFramePr>
          <p:nvPr>
            <p:extLst>
              <p:ext uri="{D42A27DB-BD31-4B8C-83A1-F6EECF244321}">
                <p14:modId xmlns:p14="http://schemas.microsoft.com/office/powerpoint/2010/main" val="2947704986"/>
              </p:ext>
            </p:extLst>
          </p:nvPr>
        </p:nvGraphicFramePr>
        <p:xfrm>
          <a:off x="5645150" y="1871819"/>
          <a:ext cx="685800" cy="355600"/>
        </p:xfrm>
        <a:graphic>
          <a:graphicData uri="http://schemas.openxmlformats.org/presentationml/2006/ole">
            <mc:AlternateContent xmlns:mc="http://schemas.openxmlformats.org/markup-compatibility/2006">
              <mc:Choice xmlns:v="urn:schemas-microsoft-com:vml" Requires="v">
                <p:oleObj name="Equation" r:id="rId12" imgW="342720" imgH="177480" progId="Equation.3">
                  <p:embed/>
                </p:oleObj>
              </mc:Choice>
              <mc:Fallback>
                <p:oleObj name="Equation" r:id="rId12" imgW="342720" imgH="177480" progId="Equation.3">
                  <p:embed/>
                  <p:pic>
                    <p:nvPicPr>
                      <p:cNvPr id="0"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5150" y="1871819"/>
                        <a:ext cx="685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 name="TextBox 49"/>
          <p:cNvSpPr txBox="1"/>
          <p:nvPr/>
        </p:nvSpPr>
        <p:spPr>
          <a:xfrm>
            <a:off x="1377951" y="6014421"/>
            <a:ext cx="6461577" cy="276999"/>
          </a:xfrm>
          <a:prstGeom prst="rect">
            <a:avLst/>
          </a:prstGeom>
          <a:noFill/>
        </p:spPr>
        <p:txBody>
          <a:bodyPr wrap="none" rtlCol="0">
            <a:spAutoFit/>
          </a:bodyPr>
          <a:lstStyle/>
          <a:p>
            <a:r>
              <a:rPr lang="en-US" sz="1200" dirty="0"/>
              <a:t>Following slides adapted from: Statistics for Business and Economics, 6e © 2007 Pearson Education, Inc.</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 Formula</a:t>
            </a:r>
          </a:p>
        </p:txBody>
      </p:sp>
      <p:sp>
        <p:nvSpPr>
          <p:cNvPr id="25603" name="Rectangle 3"/>
          <p:cNvSpPr>
            <a:spLocks noGrp="1" noChangeArrowheads="1"/>
          </p:cNvSpPr>
          <p:nvPr>
            <p:ph type="body" idx="1"/>
          </p:nvPr>
        </p:nvSpPr>
        <p:spPr>
          <a:xfrm>
            <a:off x="914400" y="1952626"/>
            <a:ext cx="10773664" cy="3890963"/>
          </a:xfrm>
        </p:spPr>
        <p:txBody>
          <a:bodyPr/>
          <a:lstStyle/>
          <a:p>
            <a:pPr marL="0" indent="0" eaLnBrk="1" hangingPunct="1">
              <a:buNone/>
            </a:pPr>
            <a:r>
              <a:rPr lang="en-US" dirty="0">
                <a:solidFill>
                  <a:schemeClr val="folHlink"/>
                </a:solidFill>
              </a:rPr>
              <a:t>The general formula for all confidence intervals is:</a:t>
            </a:r>
          </a:p>
          <a:p>
            <a:pPr eaLnBrk="1" hangingPunct="1"/>
            <a:endParaRPr lang="en-US" dirty="0">
              <a:solidFill>
                <a:schemeClr val="folHlink"/>
              </a:solidFill>
            </a:endParaRPr>
          </a:p>
          <a:p>
            <a:pPr eaLnBrk="1" hangingPunct="1"/>
            <a:endParaRPr lang="en-US" dirty="0">
              <a:solidFill>
                <a:schemeClr val="folHlink"/>
              </a:solidFill>
            </a:endParaRPr>
          </a:p>
          <a:p>
            <a:pPr eaLnBrk="1" hangingPunct="1"/>
            <a:endParaRPr lang="en-US" dirty="0">
              <a:solidFill>
                <a:schemeClr val="folHlink"/>
              </a:solidFill>
            </a:endParaRPr>
          </a:p>
          <a:p>
            <a:pPr eaLnBrk="1" hangingPunct="1"/>
            <a:r>
              <a:rPr lang="en-US" dirty="0"/>
              <a:t>The value of the reliability factor depends on the desired level of confidence</a:t>
            </a:r>
          </a:p>
        </p:txBody>
      </p:sp>
      <p:sp>
        <p:nvSpPr>
          <p:cNvPr id="25604" name="Rectangle 4"/>
          <p:cNvSpPr>
            <a:spLocks noChangeArrowheads="1"/>
          </p:cNvSpPr>
          <p:nvPr/>
        </p:nvSpPr>
        <p:spPr bwMode="auto">
          <a:xfrm>
            <a:off x="1925639" y="3355976"/>
            <a:ext cx="8410575" cy="466725"/>
          </a:xfrm>
          <a:prstGeom prst="rect">
            <a:avLst/>
          </a:prstGeom>
          <a:solidFill>
            <a:srgbClr val="FDE0BD"/>
          </a:solidFill>
          <a:ln w="9525">
            <a:solidFill>
              <a:schemeClr val="tx1"/>
            </a:solidFill>
            <a:miter lim="800000"/>
            <a:headEnd/>
            <a:tailEnd/>
          </a:ln>
        </p:spPr>
        <p:txBody>
          <a:bodyPr>
            <a:spAutoFit/>
          </a:bodyPr>
          <a:lstStyle/>
          <a:p>
            <a:r>
              <a:rPr lang="en-US" sz="2400" b="1"/>
              <a:t>Point Estimate </a:t>
            </a:r>
            <a:r>
              <a:rPr lang="en-US" sz="2400" b="1">
                <a:latin typeface="Symbol" pitchFamily="-108" charset="2"/>
                <a:sym typeface="Times New Roman" pitchFamily="-108" charset="0"/>
              </a:rPr>
              <a:t>±</a:t>
            </a:r>
            <a:r>
              <a:rPr lang="en-US" sz="2400" b="1">
                <a:sym typeface="Times New Roman" pitchFamily="-108" charset="0"/>
              </a:rPr>
              <a:t> (Reliability Factor)(Standard Error)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Freeform 2"/>
          <p:cNvSpPr>
            <a:spLocks/>
          </p:cNvSpPr>
          <p:nvPr/>
        </p:nvSpPr>
        <p:spPr bwMode="auto">
          <a:xfrm>
            <a:off x="4191000" y="2787650"/>
            <a:ext cx="3886200" cy="1728788"/>
          </a:xfrm>
          <a:custGeom>
            <a:avLst/>
            <a:gdLst>
              <a:gd name="T0" fmla="*/ 0 w 2448"/>
              <a:gd name="T1" fmla="*/ 1089 h 1089"/>
              <a:gd name="T2" fmla="*/ 0 w 2448"/>
              <a:gd name="T3" fmla="*/ 897 h 1089"/>
              <a:gd name="T4" fmla="*/ 96 w 2448"/>
              <a:gd name="T5" fmla="*/ 849 h 1089"/>
              <a:gd name="T6" fmla="*/ 240 w 2448"/>
              <a:gd name="T7" fmla="*/ 753 h 1089"/>
              <a:gd name="T8" fmla="*/ 396 w 2448"/>
              <a:gd name="T9" fmla="*/ 618 h 1089"/>
              <a:gd name="T10" fmla="*/ 558 w 2448"/>
              <a:gd name="T11" fmla="*/ 450 h 1089"/>
              <a:gd name="T12" fmla="*/ 681 w 2448"/>
              <a:gd name="T13" fmla="*/ 324 h 1089"/>
              <a:gd name="T14" fmla="*/ 762 w 2448"/>
              <a:gd name="T15" fmla="*/ 246 h 1089"/>
              <a:gd name="T16" fmla="*/ 837 w 2448"/>
              <a:gd name="T17" fmla="*/ 162 h 1089"/>
              <a:gd name="T18" fmla="*/ 912 w 2448"/>
              <a:gd name="T19" fmla="*/ 129 h 1089"/>
              <a:gd name="T20" fmla="*/ 936 w 2448"/>
              <a:gd name="T21" fmla="*/ 90 h 1089"/>
              <a:gd name="T22" fmla="*/ 1077 w 2448"/>
              <a:gd name="T23" fmla="*/ 18 h 1089"/>
              <a:gd name="T24" fmla="*/ 1197 w 2448"/>
              <a:gd name="T25" fmla="*/ 0 h 1089"/>
              <a:gd name="T26" fmla="*/ 1293 w 2448"/>
              <a:gd name="T27" fmla="*/ 15 h 1089"/>
              <a:gd name="T28" fmla="*/ 1344 w 2448"/>
              <a:gd name="T29" fmla="*/ 33 h 1089"/>
              <a:gd name="T30" fmla="*/ 1440 w 2448"/>
              <a:gd name="T31" fmla="*/ 81 h 1089"/>
              <a:gd name="T32" fmla="*/ 1578 w 2448"/>
              <a:gd name="T33" fmla="*/ 192 h 1089"/>
              <a:gd name="T34" fmla="*/ 1728 w 2448"/>
              <a:gd name="T35" fmla="*/ 321 h 1089"/>
              <a:gd name="T36" fmla="*/ 1824 w 2448"/>
              <a:gd name="T37" fmla="*/ 417 h 1089"/>
              <a:gd name="T38" fmla="*/ 1905 w 2448"/>
              <a:gd name="T39" fmla="*/ 501 h 1089"/>
              <a:gd name="T40" fmla="*/ 2016 w 2448"/>
              <a:gd name="T41" fmla="*/ 609 h 1089"/>
              <a:gd name="T42" fmla="*/ 2124 w 2448"/>
              <a:gd name="T43" fmla="*/ 699 h 1089"/>
              <a:gd name="T44" fmla="*/ 2235 w 2448"/>
              <a:gd name="T45" fmla="*/ 786 h 1089"/>
              <a:gd name="T46" fmla="*/ 2361 w 2448"/>
              <a:gd name="T47" fmla="*/ 858 h 1089"/>
              <a:gd name="T48" fmla="*/ 2448 w 2448"/>
              <a:gd name="T49" fmla="*/ 897 h 1089"/>
              <a:gd name="T50" fmla="*/ 2448 w 2448"/>
              <a:gd name="T51" fmla="*/ 1089 h 1089"/>
              <a:gd name="T52" fmla="*/ 0 w 2448"/>
              <a:gd name="T53" fmla="*/ 1089 h 108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48"/>
              <a:gd name="T82" fmla="*/ 0 h 1089"/>
              <a:gd name="T83" fmla="*/ 2448 w 2448"/>
              <a:gd name="T84" fmla="*/ 1089 h 108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48" h="1089">
                <a:moveTo>
                  <a:pt x="0" y="1089"/>
                </a:moveTo>
                <a:lnTo>
                  <a:pt x="0" y="897"/>
                </a:lnTo>
                <a:lnTo>
                  <a:pt x="96" y="849"/>
                </a:lnTo>
                <a:lnTo>
                  <a:pt x="240" y="753"/>
                </a:lnTo>
                <a:lnTo>
                  <a:pt x="396" y="618"/>
                </a:lnTo>
                <a:lnTo>
                  <a:pt x="558" y="450"/>
                </a:lnTo>
                <a:lnTo>
                  <a:pt x="681" y="324"/>
                </a:lnTo>
                <a:lnTo>
                  <a:pt x="762" y="246"/>
                </a:lnTo>
                <a:lnTo>
                  <a:pt x="837" y="162"/>
                </a:lnTo>
                <a:lnTo>
                  <a:pt x="912" y="129"/>
                </a:lnTo>
                <a:lnTo>
                  <a:pt x="936" y="90"/>
                </a:lnTo>
                <a:lnTo>
                  <a:pt x="1077" y="18"/>
                </a:lnTo>
                <a:lnTo>
                  <a:pt x="1197" y="0"/>
                </a:lnTo>
                <a:lnTo>
                  <a:pt x="1293" y="15"/>
                </a:lnTo>
                <a:lnTo>
                  <a:pt x="1344" y="33"/>
                </a:lnTo>
                <a:lnTo>
                  <a:pt x="1440" y="81"/>
                </a:lnTo>
                <a:lnTo>
                  <a:pt x="1578" y="192"/>
                </a:lnTo>
                <a:lnTo>
                  <a:pt x="1728" y="321"/>
                </a:lnTo>
                <a:lnTo>
                  <a:pt x="1824" y="417"/>
                </a:lnTo>
                <a:lnTo>
                  <a:pt x="1905" y="501"/>
                </a:lnTo>
                <a:lnTo>
                  <a:pt x="2016" y="609"/>
                </a:lnTo>
                <a:lnTo>
                  <a:pt x="2124" y="699"/>
                </a:lnTo>
                <a:lnTo>
                  <a:pt x="2235" y="786"/>
                </a:lnTo>
                <a:lnTo>
                  <a:pt x="2361" y="858"/>
                </a:lnTo>
                <a:lnTo>
                  <a:pt x="2448" y="897"/>
                </a:lnTo>
                <a:lnTo>
                  <a:pt x="2448" y="1089"/>
                </a:lnTo>
                <a:lnTo>
                  <a:pt x="0" y="1089"/>
                </a:lnTo>
                <a:close/>
              </a:path>
            </a:pathLst>
          </a:custGeom>
          <a:solidFill>
            <a:srgbClr val="FDE0BD"/>
          </a:solidFill>
          <a:ln w="19050">
            <a:noFill/>
            <a:round/>
            <a:headEnd/>
            <a:tailEnd/>
          </a:ln>
        </p:spPr>
        <p:txBody>
          <a:bodyPr wrap="none" anchor="ctr"/>
          <a:lstStyle/>
          <a:p>
            <a:endParaRPr lang="en-US"/>
          </a:p>
        </p:txBody>
      </p:sp>
      <p:sp>
        <p:nvSpPr>
          <p:cNvPr id="30726" name="Rectangle 3"/>
          <p:cNvSpPr>
            <a:spLocks noGrp="1" noChangeArrowheads="1"/>
          </p:cNvSpPr>
          <p:nvPr>
            <p:ph type="title"/>
          </p:nvPr>
        </p:nvSpPr>
        <p:spPr/>
        <p:txBody>
          <a:bodyPr/>
          <a:lstStyle/>
          <a:p>
            <a:pPr eaLnBrk="1" hangingPunct="1"/>
            <a:r>
              <a:rPr lang="en-US" sz="3600"/>
              <a:t>Finding the Reliability Factor, z</a:t>
            </a:r>
            <a:r>
              <a:rPr lang="en-US" sz="3600" baseline="-25000">
                <a:sym typeface="Symbol" pitchFamily="-108" charset="2"/>
              </a:rPr>
              <a:t>/2</a:t>
            </a:r>
          </a:p>
        </p:txBody>
      </p:sp>
      <p:sp>
        <p:nvSpPr>
          <p:cNvPr id="30727" name="Rectangle 4"/>
          <p:cNvSpPr>
            <a:spLocks noGrp="1" noChangeArrowheads="1"/>
          </p:cNvSpPr>
          <p:nvPr>
            <p:ph type="body" idx="1"/>
          </p:nvPr>
        </p:nvSpPr>
        <p:spPr>
          <a:xfrm>
            <a:off x="2365375" y="1527175"/>
            <a:ext cx="7391400" cy="755650"/>
          </a:xfrm>
        </p:spPr>
        <p:txBody>
          <a:bodyPr/>
          <a:lstStyle/>
          <a:p>
            <a:pPr eaLnBrk="1" hangingPunct="1"/>
            <a:r>
              <a:rPr lang="en-US" sz="2400"/>
              <a:t>Consider a 95% confidence interval:</a:t>
            </a:r>
          </a:p>
        </p:txBody>
      </p:sp>
      <p:sp>
        <p:nvSpPr>
          <p:cNvPr id="30728" name="Freeform 5"/>
          <p:cNvSpPr>
            <a:spLocks/>
          </p:cNvSpPr>
          <p:nvPr/>
        </p:nvSpPr>
        <p:spPr bwMode="auto">
          <a:xfrm>
            <a:off x="6076950" y="2792414"/>
            <a:ext cx="3143250" cy="1647825"/>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50800" cap="rnd">
            <a:solidFill>
              <a:srgbClr val="000000"/>
            </a:solidFill>
            <a:round/>
            <a:headEnd/>
            <a:tailEnd/>
          </a:ln>
        </p:spPr>
        <p:txBody>
          <a:bodyPr/>
          <a:lstStyle/>
          <a:p>
            <a:endParaRPr lang="en-US"/>
          </a:p>
        </p:txBody>
      </p:sp>
      <p:sp>
        <p:nvSpPr>
          <p:cNvPr id="30729" name="Freeform 6"/>
          <p:cNvSpPr>
            <a:spLocks/>
          </p:cNvSpPr>
          <p:nvPr/>
        </p:nvSpPr>
        <p:spPr bwMode="auto">
          <a:xfrm>
            <a:off x="3124200" y="2792414"/>
            <a:ext cx="2954338" cy="1647825"/>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1"/>
              <a:gd name="T49" fmla="*/ 0 h 721"/>
              <a:gd name="T50" fmla="*/ 901 w 901"/>
              <a:gd name="T51" fmla="*/ 721 h 72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50800" cap="rnd">
            <a:solidFill>
              <a:srgbClr val="000000"/>
            </a:solidFill>
            <a:round/>
            <a:headEnd/>
            <a:tailEnd/>
          </a:ln>
        </p:spPr>
        <p:txBody>
          <a:bodyPr/>
          <a:lstStyle/>
          <a:p>
            <a:endParaRPr lang="en-US"/>
          </a:p>
        </p:txBody>
      </p:sp>
      <p:sp>
        <p:nvSpPr>
          <p:cNvPr id="30730" name="Line 7"/>
          <p:cNvSpPr>
            <a:spLocks noChangeShapeType="1"/>
          </p:cNvSpPr>
          <p:nvPr/>
        </p:nvSpPr>
        <p:spPr bwMode="auto">
          <a:xfrm>
            <a:off x="4576764" y="3087688"/>
            <a:ext cx="1587" cy="0"/>
          </a:xfrm>
          <a:prstGeom prst="line">
            <a:avLst/>
          </a:prstGeom>
          <a:noFill/>
          <a:ln w="12700">
            <a:solidFill>
              <a:srgbClr val="CDCDCD"/>
            </a:solidFill>
            <a:round/>
            <a:headEnd/>
            <a:tailEnd/>
          </a:ln>
        </p:spPr>
        <p:txBody>
          <a:bodyPr wrap="none" anchor="ctr"/>
          <a:lstStyle/>
          <a:p>
            <a:endParaRPr lang="en-US"/>
          </a:p>
        </p:txBody>
      </p:sp>
      <p:sp>
        <p:nvSpPr>
          <p:cNvPr id="30731" name="Line 8"/>
          <p:cNvSpPr>
            <a:spLocks noChangeShapeType="1"/>
          </p:cNvSpPr>
          <p:nvPr/>
        </p:nvSpPr>
        <p:spPr bwMode="auto">
          <a:xfrm>
            <a:off x="4576764" y="3208338"/>
            <a:ext cx="1587" cy="0"/>
          </a:xfrm>
          <a:prstGeom prst="line">
            <a:avLst/>
          </a:prstGeom>
          <a:noFill/>
          <a:ln w="12700">
            <a:solidFill>
              <a:srgbClr val="CDCDCD"/>
            </a:solidFill>
            <a:round/>
            <a:headEnd/>
            <a:tailEnd/>
          </a:ln>
        </p:spPr>
        <p:txBody>
          <a:bodyPr wrap="none" anchor="ctr"/>
          <a:lstStyle/>
          <a:p>
            <a:endParaRPr lang="en-US"/>
          </a:p>
        </p:txBody>
      </p:sp>
      <p:sp>
        <p:nvSpPr>
          <p:cNvPr id="30732" name="Line 9"/>
          <p:cNvSpPr>
            <a:spLocks noChangeShapeType="1"/>
          </p:cNvSpPr>
          <p:nvPr/>
        </p:nvSpPr>
        <p:spPr bwMode="auto">
          <a:xfrm>
            <a:off x="4576764" y="3330575"/>
            <a:ext cx="1587" cy="0"/>
          </a:xfrm>
          <a:prstGeom prst="line">
            <a:avLst/>
          </a:prstGeom>
          <a:noFill/>
          <a:ln w="12700">
            <a:solidFill>
              <a:srgbClr val="CDCDCD"/>
            </a:solidFill>
            <a:round/>
            <a:headEnd/>
            <a:tailEnd/>
          </a:ln>
        </p:spPr>
        <p:txBody>
          <a:bodyPr wrap="none" anchor="ctr"/>
          <a:lstStyle/>
          <a:p>
            <a:endParaRPr lang="en-US"/>
          </a:p>
        </p:txBody>
      </p:sp>
      <p:sp>
        <p:nvSpPr>
          <p:cNvPr id="30733" name="Line 10"/>
          <p:cNvSpPr>
            <a:spLocks noChangeShapeType="1"/>
          </p:cNvSpPr>
          <p:nvPr/>
        </p:nvSpPr>
        <p:spPr bwMode="auto">
          <a:xfrm>
            <a:off x="4576764" y="3451225"/>
            <a:ext cx="1587" cy="0"/>
          </a:xfrm>
          <a:prstGeom prst="line">
            <a:avLst/>
          </a:prstGeom>
          <a:noFill/>
          <a:ln w="12700">
            <a:solidFill>
              <a:srgbClr val="CDCDCD"/>
            </a:solidFill>
            <a:round/>
            <a:headEnd/>
            <a:tailEnd/>
          </a:ln>
        </p:spPr>
        <p:txBody>
          <a:bodyPr wrap="none" anchor="ctr"/>
          <a:lstStyle/>
          <a:p>
            <a:endParaRPr lang="en-US"/>
          </a:p>
        </p:txBody>
      </p:sp>
      <p:sp>
        <p:nvSpPr>
          <p:cNvPr id="30734" name="Line 11"/>
          <p:cNvSpPr>
            <a:spLocks noChangeShapeType="1"/>
          </p:cNvSpPr>
          <p:nvPr/>
        </p:nvSpPr>
        <p:spPr bwMode="auto">
          <a:xfrm>
            <a:off x="4576764" y="3573463"/>
            <a:ext cx="1587" cy="0"/>
          </a:xfrm>
          <a:prstGeom prst="line">
            <a:avLst/>
          </a:prstGeom>
          <a:noFill/>
          <a:ln w="12700">
            <a:solidFill>
              <a:srgbClr val="CDCDCD"/>
            </a:solidFill>
            <a:round/>
            <a:headEnd/>
            <a:tailEnd/>
          </a:ln>
        </p:spPr>
        <p:txBody>
          <a:bodyPr wrap="none" anchor="ctr"/>
          <a:lstStyle/>
          <a:p>
            <a:endParaRPr lang="en-US"/>
          </a:p>
        </p:txBody>
      </p:sp>
      <p:sp>
        <p:nvSpPr>
          <p:cNvPr id="30735" name="Line 12"/>
          <p:cNvSpPr>
            <a:spLocks noChangeShapeType="1"/>
          </p:cNvSpPr>
          <p:nvPr/>
        </p:nvSpPr>
        <p:spPr bwMode="auto">
          <a:xfrm>
            <a:off x="4576764" y="3694113"/>
            <a:ext cx="1587" cy="0"/>
          </a:xfrm>
          <a:prstGeom prst="line">
            <a:avLst/>
          </a:prstGeom>
          <a:noFill/>
          <a:ln w="12700">
            <a:solidFill>
              <a:srgbClr val="CDCDCD"/>
            </a:solidFill>
            <a:round/>
            <a:headEnd/>
            <a:tailEnd/>
          </a:ln>
        </p:spPr>
        <p:txBody>
          <a:bodyPr wrap="none" anchor="ctr"/>
          <a:lstStyle/>
          <a:p>
            <a:endParaRPr lang="en-US"/>
          </a:p>
        </p:txBody>
      </p:sp>
      <p:sp>
        <p:nvSpPr>
          <p:cNvPr id="30736" name="Line 13"/>
          <p:cNvSpPr>
            <a:spLocks noChangeShapeType="1"/>
          </p:cNvSpPr>
          <p:nvPr/>
        </p:nvSpPr>
        <p:spPr bwMode="auto">
          <a:xfrm>
            <a:off x="4576764" y="3814763"/>
            <a:ext cx="1587" cy="0"/>
          </a:xfrm>
          <a:prstGeom prst="line">
            <a:avLst/>
          </a:prstGeom>
          <a:noFill/>
          <a:ln w="12700">
            <a:solidFill>
              <a:srgbClr val="CDCDCD"/>
            </a:solidFill>
            <a:round/>
            <a:headEnd/>
            <a:tailEnd/>
          </a:ln>
        </p:spPr>
        <p:txBody>
          <a:bodyPr wrap="none" anchor="ctr"/>
          <a:lstStyle/>
          <a:p>
            <a:endParaRPr lang="en-US"/>
          </a:p>
        </p:txBody>
      </p:sp>
      <p:sp>
        <p:nvSpPr>
          <p:cNvPr id="30737" name="Rectangle 14"/>
          <p:cNvSpPr>
            <a:spLocks noChangeArrowheads="1"/>
          </p:cNvSpPr>
          <p:nvPr/>
        </p:nvSpPr>
        <p:spPr bwMode="auto">
          <a:xfrm>
            <a:off x="4464051" y="3238500"/>
            <a:ext cx="92075" cy="184150"/>
          </a:xfrm>
          <a:prstGeom prst="rect">
            <a:avLst/>
          </a:prstGeom>
          <a:noFill/>
          <a:ln w="12700">
            <a:noFill/>
            <a:miter lim="800000"/>
            <a:headEnd/>
            <a:tailEnd/>
          </a:ln>
        </p:spPr>
        <p:txBody>
          <a:bodyPr wrap="none" anchor="ctr"/>
          <a:lstStyle/>
          <a:p>
            <a:endParaRPr lang="en-US"/>
          </a:p>
        </p:txBody>
      </p:sp>
      <p:sp>
        <p:nvSpPr>
          <p:cNvPr id="30738" name="Line 15"/>
          <p:cNvSpPr>
            <a:spLocks noChangeShapeType="1"/>
          </p:cNvSpPr>
          <p:nvPr/>
        </p:nvSpPr>
        <p:spPr bwMode="auto">
          <a:xfrm>
            <a:off x="2590800" y="4516438"/>
            <a:ext cx="7391400" cy="0"/>
          </a:xfrm>
          <a:prstGeom prst="line">
            <a:avLst/>
          </a:prstGeom>
          <a:noFill/>
          <a:ln w="28575">
            <a:solidFill>
              <a:schemeClr val="tx1"/>
            </a:solidFill>
            <a:round/>
            <a:headEnd/>
            <a:tailEnd/>
          </a:ln>
        </p:spPr>
        <p:txBody>
          <a:bodyPr wrap="none" anchor="ctr"/>
          <a:lstStyle/>
          <a:p>
            <a:endParaRPr lang="en-US"/>
          </a:p>
        </p:txBody>
      </p:sp>
      <p:sp>
        <p:nvSpPr>
          <p:cNvPr id="30739" name="Freeform 16"/>
          <p:cNvSpPr>
            <a:spLocks/>
          </p:cNvSpPr>
          <p:nvPr/>
        </p:nvSpPr>
        <p:spPr bwMode="auto">
          <a:xfrm>
            <a:off x="6091238" y="2792414"/>
            <a:ext cx="6350" cy="1724025"/>
          </a:xfrm>
          <a:custGeom>
            <a:avLst/>
            <a:gdLst>
              <a:gd name="T0" fmla="*/ 0 w 4"/>
              <a:gd name="T1" fmla="*/ 0 h 1086"/>
              <a:gd name="T2" fmla="*/ 4 w 4"/>
              <a:gd name="T3" fmla="*/ 1086 h 1086"/>
              <a:gd name="T4" fmla="*/ 0 60000 65536"/>
              <a:gd name="T5" fmla="*/ 0 60000 65536"/>
              <a:gd name="T6" fmla="*/ 0 w 4"/>
              <a:gd name="T7" fmla="*/ 0 h 1086"/>
              <a:gd name="T8" fmla="*/ 4 w 4"/>
              <a:gd name="T9" fmla="*/ 1086 h 1086"/>
            </a:gdLst>
            <a:ahLst/>
            <a:cxnLst>
              <a:cxn ang="T4">
                <a:pos x="T0" y="T1"/>
              </a:cxn>
              <a:cxn ang="T5">
                <a:pos x="T2" y="T3"/>
              </a:cxn>
            </a:cxnLst>
            <a:rect l="T6" t="T7" r="T8" b="T9"/>
            <a:pathLst>
              <a:path w="4" h="1086">
                <a:moveTo>
                  <a:pt x="0" y="0"/>
                </a:moveTo>
                <a:lnTo>
                  <a:pt x="4" y="1086"/>
                </a:lnTo>
              </a:path>
            </a:pathLst>
          </a:custGeom>
          <a:noFill/>
          <a:ln w="28575">
            <a:solidFill>
              <a:schemeClr val="tx1"/>
            </a:solidFill>
            <a:round/>
            <a:headEnd/>
            <a:tailEnd/>
          </a:ln>
        </p:spPr>
        <p:txBody>
          <a:bodyPr wrap="none" anchor="ctr"/>
          <a:lstStyle/>
          <a:p>
            <a:endParaRPr lang="en-US"/>
          </a:p>
        </p:txBody>
      </p:sp>
      <p:sp>
        <p:nvSpPr>
          <p:cNvPr id="30740" name="Line 17"/>
          <p:cNvSpPr>
            <a:spLocks noChangeShapeType="1"/>
          </p:cNvSpPr>
          <p:nvPr/>
        </p:nvSpPr>
        <p:spPr bwMode="auto">
          <a:xfrm flipV="1">
            <a:off x="4191000" y="2001838"/>
            <a:ext cx="0" cy="2514600"/>
          </a:xfrm>
          <a:prstGeom prst="line">
            <a:avLst/>
          </a:prstGeom>
          <a:noFill/>
          <a:ln w="28575">
            <a:solidFill>
              <a:schemeClr val="hlink"/>
            </a:solidFill>
            <a:prstDash val="dash"/>
            <a:round/>
            <a:headEnd/>
            <a:tailEnd/>
          </a:ln>
        </p:spPr>
        <p:txBody>
          <a:bodyPr wrap="none" anchor="ctr"/>
          <a:lstStyle/>
          <a:p>
            <a:endParaRPr lang="en-US"/>
          </a:p>
        </p:txBody>
      </p:sp>
      <p:sp>
        <p:nvSpPr>
          <p:cNvPr id="30741" name="Line 18"/>
          <p:cNvSpPr>
            <a:spLocks noChangeShapeType="1"/>
          </p:cNvSpPr>
          <p:nvPr/>
        </p:nvSpPr>
        <p:spPr bwMode="auto">
          <a:xfrm flipV="1">
            <a:off x="8077200" y="2001838"/>
            <a:ext cx="0" cy="2514600"/>
          </a:xfrm>
          <a:prstGeom prst="line">
            <a:avLst/>
          </a:prstGeom>
          <a:noFill/>
          <a:ln w="28575">
            <a:solidFill>
              <a:schemeClr val="hlink"/>
            </a:solidFill>
            <a:prstDash val="dash"/>
            <a:round/>
            <a:headEnd/>
            <a:tailEnd/>
          </a:ln>
        </p:spPr>
        <p:txBody>
          <a:bodyPr wrap="none" anchor="ctr"/>
          <a:lstStyle/>
          <a:p>
            <a:endParaRPr lang="en-US"/>
          </a:p>
        </p:txBody>
      </p:sp>
      <p:sp>
        <p:nvSpPr>
          <p:cNvPr id="30742" name="Line 19"/>
          <p:cNvSpPr>
            <a:spLocks noChangeShapeType="1"/>
          </p:cNvSpPr>
          <p:nvPr/>
        </p:nvSpPr>
        <p:spPr bwMode="auto">
          <a:xfrm flipH="1">
            <a:off x="4191000" y="2154238"/>
            <a:ext cx="1524000" cy="0"/>
          </a:xfrm>
          <a:prstGeom prst="line">
            <a:avLst/>
          </a:prstGeom>
          <a:noFill/>
          <a:ln w="28575">
            <a:solidFill>
              <a:schemeClr val="hlink"/>
            </a:solidFill>
            <a:round/>
            <a:headEnd/>
            <a:tailEnd type="triangle" w="lg" len="med"/>
          </a:ln>
        </p:spPr>
        <p:txBody>
          <a:bodyPr wrap="none" anchor="ctr"/>
          <a:lstStyle/>
          <a:p>
            <a:endParaRPr lang="en-US"/>
          </a:p>
        </p:txBody>
      </p:sp>
      <p:sp>
        <p:nvSpPr>
          <p:cNvPr id="30743" name="Line 20"/>
          <p:cNvSpPr>
            <a:spLocks noChangeShapeType="1"/>
          </p:cNvSpPr>
          <p:nvPr/>
        </p:nvSpPr>
        <p:spPr bwMode="auto">
          <a:xfrm>
            <a:off x="5638800" y="2154238"/>
            <a:ext cx="2438400" cy="0"/>
          </a:xfrm>
          <a:prstGeom prst="line">
            <a:avLst/>
          </a:prstGeom>
          <a:noFill/>
          <a:ln w="28575">
            <a:solidFill>
              <a:schemeClr val="hlink"/>
            </a:solidFill>
            <a:round/>
            <a:headEnd/>
            <a:tailEnd type="triangle" w="lg" len="med"/>
          </a:ln>
        </p:spPr>
        <p:txBody>
          <a:bodyPr wrap="none" anchor="ctr"/>
          <a:lstStyle/>
          <a:p>
            <a:endParaRPr lang="en-US"/>
          </a:p>
        </p:txBody>
      </p:sp>
      <p:sp>
        <p:nvSpPr>
          <p:cNvPr id="30744" name="Text Box 21"/>
          <p:cNvSpPr txBox="1">
            <a:spLocks noChangeArrowheads="1"/>
          </p:cNvSpPr>
          <p:nvPr/>
        </p:nvSpPr>
        <p:spPr bwMode="auto">
          <a:xfrm>
            <a:off x="2895600" y="4516438"/>
            <a:ext cx="2743200" cy="457200"/>
          </a:xfrm>
          <a:prstGeom prst="rect">
            <a:avLst/>
          </a:prstGeom>
          <a:noFill/>
          <a:ln w="12700">
            <a:noFill/>
            <a:miter lim="800000"/>
            <a:headEnd/>
            <a:tailEnd/>
          </a:ln>
        </p:spPr>
        <p:txBody>
          <a:bodyPr>
            <a:spAutoFit/>
          </a:bodyPr>
          <a:lstStyle/>
          <a:p>
            <a:pPr eaLnBrk="0" hangingPunct="0">
              <a:spcBef>
                <a:spcPct val="50000"/>
              </a:spcBef>
            </a:pPr>
            <a:r>
              <a:rPr lang="en-US" sz="2400" b="1"/>
              <a:t>z = -1.96</a:t>
            </a:r>
          </a:p>
        </p:txBody>
      </p:sp>
      <p:sp>
        <p:nvSpPr>
          <p:cNvPr id="30745" name="Text Box 22"/>
          <p:cNvSpPr txBox="1">
            <a:spLocks noChangeArrowheads="1"/>
          </p:cNvSpPr>
          <p:nvPr/>
        </p:nvSpPr>
        <p:spPr bwMode="auto">
          <a:xfrm>
            <a:off x="6781800" y="4516438"/>
            <a:ext cx="2743200" cy="457200"/>
          </a:xfrm>
          <a:prstGeom prst="rect">
            <a:avLst/>
          </a:prstGeom>
          <a:noFill/>
          <a:ln w="12700">
            <a:noFill/>
            <a:miter lim="800000"/>
            <a:headEnd/>
            <a:tailEnd/>
          </a:ln>
        </p:spPr>
        <p:txBody>
          <a:bodyPr>
            <a:spAutoFit/>
          </a:bodyPr>
          <a:lstStyle/>
          <a:p>
            <a:pPr eaLnBrk="0" hangingPunct="0">
              <a:spcBef>
                <a:spcPct val="50000"/>
              </a:spcBef>
            </a:pPr>
            <a:r>
              <a:rPr lang="en-US" sz="2400" b="1"/>
              <a:t>z = 1.96</a:t>
            </a:r>
          </a:p>
        </p:txBody>
      </p:sp>
      <p:graphicFrame>
        <p:nvGraphicFramePr>
          <p:cNvPr id="30722" name="Object 2"/>
          <p:cNvGraphicFramePr>
            <a:graphicFrameLocks noChangeAspect="1"/>
          </p:cNvGraphicFramePr>
          <p:nvPr/>
        </p:nvGraphicFramePr>
        <p:xfrm>
          <a:off x="5400676" y="2173289"/>
          <a:ext cx="1476375" cy="376237"/>
        </p:xfrm>
        <a:graphic>
          <a:graphicData uri="http://schemas.openxmlformats.org/presentationml/2006/ole">
            <mc:AlternateContent xmlns:mc="http://schemas.openxmlformats.org/markup-compatibility/2006">
              <mc:Choice xmlns:v="urn:schemas-microsoft-com:vml" Requires="v">
                <p:oleObj name="Equation" r:id="rId3" imgW="698400" imgH="177480" progId="Equation.3">
                  <p:embed/>
                </p:oleObj>
              </mc:Choice>
              <mc:Fallback>
                <p:oleObj name="Equation" r:id="rId3" imgW="69840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6" y="2173289"/>
                        <a:ext cx="1476375" cy="376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3"/>
          <p:cNvGraphicFramePr>
            <a:graphicFrameLocks noChangeAspect="1"/>
          </p:cNvGraphicFramePr>
          <p:nvPr/>
        </p:nvGraphicFramePr>
        <p:xfrm>
          <a:off x="2438401" y="3373438"/>
          <a:ext cx="1076325" cy="696912"/>
        </p:xfrm>
        <a:graphic>
          <a:graphicData uri="http://schemas.openxmlformats.org/presentationml/2006/ole">
            <mc:AlternateContent xmlns:mc="http://schemas.openxmlformats.org/markup-compatibility/2006">
              <mc:Choice xmlns:v="urn:schemas-microsoft-com:vml" Requires="v">
                <p:oleObj name="Equation" r:id="rId5" imgW="609480" imgH="393480" progId="Equation.3">
                  <p:embed/>
                </p:oleObj>
              </mc:Choice>
              <mc:Fallback>
                <p:oleObj name="Equation" r:id="rId5" imgW="60948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3373438"/>
                        <a:ext cx="1076325"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4" name="Object 4"/>
          <p:cNvGraphicFramePr>
            <a:graphicFrameLocks noChangeAspect="1"/>
          </p:cNvGraphicFramePr>
          <p:nvPr/>
        </p:nvGraphicFramePr>
        <p:xfrm>
          <a:off x="8664576" y="3373438"/>
          <a:ext cx="1076325" cy="696912"/>
        </p:xfrm>
        <a:graphic>
          <a:graphicData uri="http://schemas.openxmlformats.org/presentationml/2006/ole">
            <mc:AlternateContent xmlns:mc="http://schemas.openxmlformats.org/markup-compatibility/2006">
              <mc:Choice xmlns:v="urn:schemas-microsoft-com:vml" Requires="v">
                <p:oleObj name="Equation" r:id="rId7" imgW="609480" imgH="393480" progId="Equation.3">
                  <p:embed/>
                </p:oleObj>
              </mc:Choice>
              <mc:Fallback>
                <p:oleObj name="Equation" r:id="rId7" imgW="609480" imgH="393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4576" y="3373438"/>
                        <a:ext cx="1076325"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46" name="Line 26"/>
          <p:cNvSpPr>
            <a:spLocks noChangeShapeType="1"/>
          </p:cNvSpPr>
          <p:nvPr/>
        </p:nvSpPr>
        <p:spPr bwMode="auto">
          <a:xfrm>
            <a:off x="3200400" y="3906838"/>
            <a:ext cx="609600" cy="381000"/>
          </a:xfrm>
          <a:prstGeom prst="line">
            <a:avLst/>
          </a:prstGeom>
          <a:noFill/>
          <a:ln w="28575">
            <a:solidFill>
              <a:schemeClr val="tx1"/>
            </a:solidFill>
            <a:round/>
            <a:headEnd/>
            <a:tailEnd type="triangle" w="med" len="med"/>
          </a:ln>
        </p:spPr>
        <p:txBody>
          <a:bodyPr wrap="none"/>
          <a:lstStyle/>
          <a:p>
            <a:endParaRPr lang="en-US"/>
          </a:p>
        </p:txBody>
      </p:sp>
      <p:sp>
        <p:nvSpPr>
          <p:cNvPr id="30747" name="Line 27"/>
          <p:cNvSpPr>
            <a:spLocks noChangeShapeType="1"/>
          </p:cNvSpPr>
          <p:nvPr/>
        </p:nvSpPr>
        <p:spPr bwMode="auto">
          <a:xfrm flipH="1">
            <a:off x="8305800" y="3830638"/>
            <a:ext cx="381000" cy="457200"/>
          </a:xfrm>
          <a:prstGeom prst="line">
            <a:avLst/>
          </a:prstGeom>
          <a:noFill/>
          <a:ln w="28575">
            <a:solidFill>
              <a:schemeClr val="tx1"/>
            </a:solidFill>
            <a:round/>
            <a:headEnd/>
            <a:tailEnd type="triangle" w="med" len="med"/>
          </a:ln>
        </p:spPr>
        <p:txBody>
          <a:bodyPr wrap="none"/>
          <a:lstStyle/>
          <a:p>
            <a:endParaRPr lang="en-US"/>
          </a:p>
        </p:txBody>
      </p:sp>
      <p:sp>
        <p:nvSpPr>
          <p:cNvPr id="30748" name="Text Box 28"/>
          <p:cNvSpPr txBox="1">
            <a:spLocks noChangeArrowheads="1"/>
          </p:cNvSpPr>
          <p:nvPr/>
        </p:nvSpPr>
        <p:spPr bwMode="auto">
          <a:xfrm>
            <a:off x="5257800" y="5126038"/>
            <a:ext cx="1828800" cy="336550"/>
          </a:xfrm>
          <a:prstGeom prst="rect">
            <a:avLst/>
          </a:prstGeom>
          <a:noFill/>
          <a:ln w="12700">
            <a:noFill/>
            <a:miter lim="800000"/>
            <a:headEnd/>
            <a:tailEnd/>
          </a:ln>
        </p:spPr>
        <p:txBody>
          <a:bodyPr>
            <a:spAutoFit/>
          </a:bodyPr>
          <a:lstStyle/>
          <a:p>
            <a:pPr eaLnBrk="0" hangingPunct="0">
              <a:spcBef>
                <a:spcPct val="50000"/>
              </a:spcBef>
            </a:pPr>
            <a:r>
              <a:rPr lang="en-US" sz="1600" b="1">
                <a:solidFill>
                  <a:schemeClr val="folHlink"/>
                </a:solidFill>
              </a:rPr>
              <a:t>Point Estimate</a:t>
            </a:r>
          </a:p>
        </p:txBody>
      </p:sp>
      <p:sp>
        <p:nvSpPr>
          <p:cNvPr id="30749" name="Text Box 29"/>
          <p:cNvSpPr txBox="1">
            <a:spLocks noChangeArrowheads="1"/>
          </p:cNvSpPr>
          <p:nvPr/>
        </p:nvSpPr>
        <p:spPr bwMode="auto">
          <a:xfrm>
            <a:off x="3810000" y="4973638"/>
            <a:ext cx="1752600" cy="717440"/>
          </a:xfrm>
          <a:prstGeom prst="rect">
            <a:avLst/>
          </a:prstGeom>
          <a:noFill/>
          <a:ln w="12700">
            <a:noFill/>
            <a:miter lim="800000"/>
            <a:headEnd/>
            <a:tailEnd/>
          </a:ln>
        </p:spPr>
        <p:txBody>
          <a:bodyPr>
            <a:spAutoFit/>
          </a:bodyPr>
          <a:lstStyle/>
          <a:p>
            <a:pPr algn="l" eaLnBrk="0" hangingPunct="0">
              <a:lnSpc>
                <a:spcPct val="70000"/>
              </a:lnSpc>
              <a:spcBef>
                <a:spcPct val="20000"/>
              </a:spcBef>
            </a:pPr>
            <a:r>
              <a:rPr lang="en-US" sz="1600" b="1">
                <a:solidFill>
                  <a:schemeClr val="folHlink"/>
                </a:solidFill>
              </a:rPr>
              <a:t>Lower </a:t>
            </a:r>
          </a:p>
          <a:p>
            <a:pPr algn="l" eaLnBrk="0" hangingPunct="0">
              <a:lnSpc>
                <a:spcPct val="70000"/>
              </a:lnSpc>
              <a:spcBef>
                <a:spcPct val="20000"/>
              </a:spcBef>
            </a:pPr>
            <a:r>
              <a:rPr lang="en-US" sz="1600" b="1">
                <a:solidFill>
                  <a:schemeClr val="folHlink"/>
                </a:solidFill>
              </a:rPr>
              <a:t>Confidence </a:t>
            </a:r>
          </a:p>
          <a:p>
            <a:pPr algn="l" eaLnBrk="0" hangingPunct="0">
              <a:lnSpc>
                <a:spcPct val="70000"/>
              </a:lnSpc>
              <a:spcBef>
                <a:spcPct val="20000"/>
              </a:spcBef>
            </a:pPr>
            <a:r>
              <a:rPr lang="en-US" sz="1600" b="1">
                <a:solidFill>
                  <a:schemeClr val="folHlink"/>
                </a:solidFill>
              </a:rPr>
              <a:t>Limit</a:t>
            </a:r>
          </a:p>
        </p:txBody>
      </p:sp>
      <p:sp>
        <p:nvSpPr>
          <p:cNvPr id="30750" name="Text Box 30"/>
          <p:cNvSpPr txBox="1">
            <a:spLocks noChangeArrowheads="1"/>
          </p:cNvSpPr>
          <p:nvPr/>
        </p:nvSpPr>
        <p:spPr bwMode="auto">
          <a:xfrm>
            <a:off x="7696200" y="4973638"/>
            <a:ext cx="1676400" cy="717440"/>
          </a:xfrm>
          <a:prstGeom prst="rect">
            <a:avLst/>
          </a:prstGeom>
          <a:noFill/>
          <a:ln w="12700">
            <a:noFill/>
            <a:miter lim="800000"/>
            <a:headEnd/>
            <a:tailEnd/>
          </a:ln>
        </p:spPr>
        <p:txBody>
          <a:bodyPr>
            <a:spAutoFit/>
          </a:bodyPr>
          <a:lstStyle/>
          <a:p>
            <a:pPr algn="l" eaLnBrk="0" hangingPunct="0">
              <a:lnSpc>
                <a:spcPct val="70000"/>
              </a:lnSpc>
              <a:spcBef>
                <a:spcPct val="20000"/>
              </a:spcBef>
            </a:pPr>
            <a:r>
              <a:rPr lang="en-US" sz="1600" b="1">
                <a:solidFill>
                  <a:schemeClr val="folHlink"/>
                </a:solidFill>
              </a:rPr>
              <a:t>Upper</a:t>
            </a:r>
          </a:p>
          <a:p>
            <a:pPr algn="l" eaLnBrk="0" hangingPunct="0">
              <a:lnSpc>
                <a:spcPct val="70000"/>
              </a:lnSpc>
              <a:spcBef>
                <a:spcPct val="20000"/>
              </a:spcBef>
            </a:pPr>
            <a:r>
              <a:rPr lang="en-US" sz="1600" b="1">
                <a:solidFill>
                  <a:schemeClr val="folHlink"/>
                </a:solidFill>
              </a:rPr>
              <a:t>Confidence </a:t>
            </a:r>
          </a:p>
          <a:p>
            <a:pPr algn="l" eaLnBrk="0" hangingPunct="0">
              <a:lnSpc>
                <a:spcPct val="70000"/>
              </a:lnSpc>
              <a:spcBef>
                <a:spcPct val="20000"/>
              </a:spcBef>
            </a:pPr>
            <a:r>
              <a:rPr lang="en-US" sz="1600" b="1">
                <a:solidFill>
                  <a:schemeClr val="folHlink"/>
                </a:solidFill>
              </a:rPr>
              <a:t>Limit</a:t>
            </a:r>
          </a:p>
        </p:txBody>
      </p:sp>
      <p:sp>
        <p:nvSpPr>
          <p:cNvPr id="30751" name="Text Box 31"/>
          <p:cNvSpPr txBox="1">
            <a:spLocks noChangeArrowheads="1"/>
          </p:cNvSpPr>
          <p:nvPr/>
        </p:nvSpPr>
        <p:spPr bwMode="auto">
          <a:xfrm>
            <a:off x="1752600" y="4586289"/>
            <a:ext cx="1828800" cy="396875"/>
          </a:xfrm>
          <a:prstGeom prst="rect">
            <a:avLst/>
          </a:prstGeom>
          <a:noFill/>
          <a:ln w="12700">
            <a:noFill/>
            <a:miter lim="800000"/>
            <a:headEnd/>
            <a:tailEnd/>
          </a:ln>
        </p:spPr>
        <p:txBody>
          <a:bodyPr>
            <a:spAutoFit/>
          </a:bodyPr>
          <a:lstStyle/>
          <a:p>
            <a:pPr eaLnBrk="0" hangingPunct="0">
              <a:spcBef>
                <a:spcPct val="50000"/>
              </a:spcBef>
            </a:pPr>
            <a:r>
              <a:rPr lang="en-US" sz="2000" b="1"/>
              <a:t>Z units:</a:t>
            </a:r>
          </a:p>
        </p:txBody>
      </p:sp>
      <p:sp>
        <p:nvSpPr>
          <p:cNvPr id="30752" name="Text Box 32"/>
          <p:cNvSpPr txBox="1">
            <a:spLocks noChangeArrowheads="1"/>
          </p:cNvSpPr>
          <p:nvPr/>
        </p:nvSpPr>
        <p:spPr bwMode="auto">
          <a:xfrm>
            <a:off x="1752600" y="5043489"/>
            <a:ext cx="1828800" cy="396875"/>
          </a:xfrm>
          <a:prstGeom prst="rect">
            <a:avLst/>
          </a:prstGeom>
          <a:noFill/>
          <a:ln w="12700">
            <a:noFill/>
            <a:miter lim="800000"/>
            <a:headEnd/>
            <a:tailEnd/>
          </a:ln>
        </p:spPr>
        <p:txBody>
          <a:bodyPr>
            <a:spAutoFit/>
          </a:bodyPr>
          <a:lstStyle/>
          <a:p>
            <a:pPr eaLnBrk="0" hangingPunct="0">
              <a:spcBef>
                <a:spcPct val="50000"/>
              </a:spcBef>
            </a:pPr>
            <a:r>
              <a:rPr lang="en-US" sz="2000" b="1">
                <a:solidFill>
                  <a:schemeClr val="folHlink"/>
                </a:solidFill>
              </a:rPr>
              <a:t>X units:</a:t>
            </a:r>
          </a:p>
        </p:txBody>
      </p:sp>
      <p:sp>
        <p:nvSpPr>
          <p:cNvPr id="30753" name="Text Box 33"/>
          <p:cNvSpPr txBox="1">
            <a:spLocks noChangeArrowheads="1"/>
          </p:cNvSpPr>
          <p:nvPr/>
        </p:nvSpPr>
        <p:spPr bwMode="auto">
          <a:xfrm>
            <a:off x="5257800" y="5126038"/>
            <a:ext cx="1828800" cy="336550"/>
          </a:xfrm>
          <a:prstGeom prst="rect">
            <a:avLst/>
          </a:prstGeom>
          <a:noFill/>
          <a:ln w="12700">
            <a:noFill/>
            <a:miter lim="800000"/>
            <a:headEnd/>
            <a:tailEnd/>
          </a:ln>
        </p:spPr>
        <p:txBody>
          <a:bodyPr>
            <a:spAutoFit/>
          </a:bodyPr>
          <a:lstStyle/>
          <a:p>
            <a:pPr eaLnBrk="0" hangingPunct="0">
              <a:spcBef>
                <a:spcPct val="50000"/>
              </a:spcBef>
            </a:pPr>
            <a:r>
              <a:rPr lang="en-US" sz="1600" b="1">
                <a:solidFill>
                  <a:schemeClr val="folHlink"/>
                </a:solidFill>
              </a:rPr>
              <a:t>Point Estimate</a:t>
            </a:r>
          </a:p>
        </p:txBody>
      </p:sp>
      <p:sp>
        <p:nvSpPr>
          <p:cNvPr id="30754" name="Text Box 34"/>
          <p:cNvSpPr txBox="1">
            <a:spLocks noChangeArrowheads="1"/>
          </p:cNvSpPr>
          <p:nvPr/>
        </p:nvSpPr>
        <p:spPr bwMode="auto">
          <a:xfrm>
            <a:off x="5943600" y="4592639"/>
            <a:ext cx="304800" cy="396875"/>
          </a:xfrm>
          <a:prstGeom prst="rect">
            <a:avLst/>
          </a:prstGeom>
          <a:noFill/>
          <a:ln w="12700">
            <a:noFill/>
            <a:miter lim="800000"/>
            <a:headEnd/>
            <a:tailEnd/>
          </a:ln>
        </p:spPr>
        <p:txBody>
          <a:bodyPr>
            <a:spAutoFit/>
          </a:bodyPr>
          <a:lstStyle/>
          <a:p>
            <a:pPr eaLnBrk="0" hangingPunct="0">
              <a:spcBef>
                <a:spcPct val="50000"/>
              </a:spcBef>
            </a:pPr>
            <a:r>
              <a:rPr lang="en-US" sz="2000" b="1"/>
              <a:t>0</a:t>
            </a:r>
          </a:p>
        </p:txBody>
      </p:sp>
      <p:sp>
        <p:nvSpPr>
          <p:cNvPr id="30755" name="Rectangle 35"/>
          <p:cNvSpPr>
            <a:spLocks noChangeArrowheads="1"/>
          </p:cNvSpPr>
          <p:nvPr/>
        </p:nvSpPr>
        <p:spPr bwMode="auto">
          <a:xfrm>
            <a:off x="3429000" y="4592638"/>
            <a:ext cx="1600200" cy="381000"/>
          </a:xfrm>
          <a:prstGeom prst="rect">
            <a:avLst/>
          </a:prstGeom>
          <a:noFill/>
          <a:ln w="19050">
            <a:solidFill>
              <a:schemeClr val="hlink"/>
            </a:solidFill>
            <a:miter lim="800000"/>
            <a:headEnd/>
            <a:tailEnd/>
          </a:ln>
        </p:spPr>
        <p:txBody>
          <a:bodyPr wrap="none" anchor="ctr"/>
          <a:lstStyle/>
          <a:p>
            <a:endParaRPr lang="en-US"/>
          </a:p>
        </p:txBody>
      </p:sp>
      <p:sp>
        <p:nvSpPr>
          <p:cNvPr id="30756" name="Rectangle 38"/>
          <p:cNvSpPr>
            <a:spLocks noChangeArrowheads="1"/>
          </p:cNvSpPr>
          <p:nvPr/>
        </p:nvSpPr>
        <p:spPr bwMode="auto">
          <a:xfrm>
            <a:off x="7391400" y="4592638"/>
            <a:ext cx="1524000" cy="381000"/>
          </a:xfrm>
          <a:prstGeom prst="rect">
            <a:avLst/>
          </a:prstGeom>
          <a:noFill/>
          <a:ln w="19050">
            <a:solidFill>
              <a:schemeClr val="hlink"/>
            </a:solidFill>
            <a:miter lim="800000"/>
            <a:headEnd/>
            <a:tailEnd/>
          </a:ln>
        </p:spPr>
        <p:txBody>
          <a:bodyPr wrap="none" anchor="ct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3"/>
          <p:cNvSpPr>
            <a:spLocks noGrp="1" noChangeArrowheads="1"/>
          </p:cNvSpPr>
          <p:nvPr>
            <p:ph type="title"/>
          </p:nvPr>
        </p:nvSpPr>
        <p:spPr>
          <a:xfrm>
            <a:off x="2590800" y="381000"/>
            <a:ext cx="7239000" cy="838200"/>
          </a:xfrm>
        </p:spPr>
        <p:txBody>
          <a:bodyPr/>
          <a:lstStyle/>
          <a:p>
            <a:r>
              <a:rPr lang="en-US" dirty="0"/>
              <a:t>Common Levels of Confidence</a:t>
            </a:r>
          </a:p>
        </p:txBody>
      </p:sp>
      <p:sp>
        <p:nvSpPr>
          <p:cNvPr id="31749" name="Rectangle 4"/>
          <p:cNvSpPr>
            <a:spLocks noGrp="1" noChangeArrowheads="1"/>
          </p:cNvSpPr>
          <p:nvPr>
            <p:ph type="body" idx="1"/>
          </p:nvPr>
        </p:nvSpPr>
        <p:spPr>
          <a:xfrm>
            <a:off x="1884363" y="1533476"/>
            <a:ext cx="9067800" cy="1258888"/>
          </a:xfrm>
        </p:spPr>
        <p:txBody>
          <a:bodyPr/>
          <a:lstStyle/>
          <a:p>
            <a:pPr marL="0" indent="0">
              <a:buNone/>
            </a:pPr>
            <a:r>
              <a:rPr lang="en-US" dirty="0"/>
              <a:t>Commonly used confidence levels are 90%, 95%, and 99%</a:t>
            </a:r>
          </a:p>
        </p:txBody>
      </p:sp>
      <p:pic>
        <p:nvPicPr>
          <p:cNvPr id="2" name="Picture 1">
            <a:extLst>
              <a:ext uri="{FF2B5EF4-FFF2-40B4-BE49-F238E27FC236}">
                <a16:creationId xmlns:a16="http://schemas.microsoft.com/office/drawing/2014/main" id="{AF008993-5FDB-48E8-A33A-A716A1FEFC01}"/>
              </a:ext>
            </a:extLst>
          </p:cNvPr>
          <p:cNvPicPr>
            <a:picLocks noChangeAspect="1"/>
          </p:cNvPicPr>
          <p:nvPr/>
        </p:nvPicPr>
        <p:blipFill>
          <a:blip r:embed="rId3"/>
          <a:stretch>
            <a:fillRect/>
          </a:stretch>
        </p:blipFill>
        <p:spPr>
          <a:xfrm>
            <a:off x="2624137" y="2162920"/>
            <a:ext cx="7162800" cy="4643260"/>
          </a:xfrm>
          <a:prstGeom prst="rect">
            <a:avLst/>
          </a:prstGeom>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346450" y="360363"/>
            <a:ext cx="6032500" cy="838200"/>
          </a:xfrm>
        </p:spPr>
        <p:txBody>
          <a:bodyPr/>
          <a:lstStyle/>
          <a:p>
            <a:r>
              <a:rPr lang="en-US"/>
              <a:t>Example</a:t>
            </a:r>
          </a:p>
        </p:txBody>
      </p:sp>
      <p:sp>
        <p:nvSpPr>
          <p:cNvPr id="33795" name="Rectangle 3"/>
          <p:cNvSpPr>
            <a:spLocks noGrp="1" noChangeArrowheads="1"/>
          </p:cNvSpPr>
          <p:nvPr>
            <p:ph type="body" idx="1"/>
          </p:nvPr>
        </p:nvSpPr>
        <p:spPr>
          <a:xfrm>
            <a:off x="914400" y="1676400"/>
            <a:ext cx="10591800" cy="4114800"/>
          </a:xfrm>
        </p:spPr>
        <p:txBody>
          <a:bodyPr/>
          <a:lstStyle/>
          <a:p>
            <a:pPr marL="342900" indent="-342900"/>
            <a:r>
              <a:rPr lang="en-US" dirty="0"/>
              <a:t>A sample of 11 adult inmates from a large population has a mean recidivism rate of 2.20 times.  Assume we know from past surveys that the population standard deviation is 0.35.  </a:t>
            </a:r>
          </a:p>
          <a:p>
            <a:pPr marL="342900" indent="-342900">
              <a:lnSpc>
                <a:spcPct val="50000"/>
              </a:lnSpc>
            </a:pPr>
            <a:endParaRPr lang="en-US" dirty="0"/>
          </a:p>
          <a:p>
            <a:pPr marL="342900" indent="-342900"/>
            <a:r>
              <a:rPr lang="en-US" dirty="0">
                <a:solidFill>
                  <a:schemeClr val="folHlink"/>
                </a:solidFill>
              </a:rPr>
              <a:t>Determine a 95% confidence interval</a:t>
            </a:r>
            <a:r>
              <a:rPr lang="en-US" dirty="0"/>
              <a:t> for the true mean recidivism rate of the population.</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ChangeArrowheads="1"/>
          </p:cNvSpPr>
          <p:nvPr/>
        </p:nvSpPr>
        <p:spPr bwMode="auto">
          <a:xfrm>
            <a:off x="3892550" y="5381625"/>
            <a:ext cx="3352800" cy="609600"/>
          </a:xfrm>
          <a:prstGeom prst="rect">
            <a:avLst/>
          </a:prstGeom>
          <a:solidFill>
            <a:srgbClr val="FDE0BD"/>
          </a:solidFill>
          <a:ln w="9525">
            <a:solidFill>
              <a:schemeClr val="tx1"/>
            </a:solidFill>
            <a:miter lim="800000"/>
            <a:headEnd/>
            <a:tailEnd/>
          </a:ln>
        </p:spPr>
        <p:txBody>
          <a:bodyPr wrap="none" anchor="ctr"/>
          <a:lstStyle/>
          <a:p>
            <a:endParaRPr lang="en-US"/>
          </a:p>
        </p:txBody>
      </p:sp>
      <p:graphicFrame>
        <p:nvGraphicFramePr>
          <p:cNvPr id="34818" name="Object 2"/>
          <p:cNvGraphicFramePr>
            <a:graphicFrameLocks noChangeAspect="1"/>
          </p:cNvGraphicFramePr>
          <p:nvPr>
            <p:extLst>
              <p:ext uri="{D42A27DB-BD31-4B8C-83A1-F6EECF244321}">
                <p14:modId xmlns:p14="http://schemas.microsoft.com/office/powerpoint/2010/main" val="683120829"/>
              </p:ext>
            </p:extLst>
          </p:nvPr>
        </p:nvGraphicFramePr>
        <p:xfrm>
          <a:off x="4038600" y="3124200"/>
          <a:ext cx="3073400" cy="2851150"/>
        </p:xfrm>
        <a:graphic>
          <a:graphicData uri="http://schemas.openxmlformats.org/presentationml/2006/ole">
            <mc:AlternateContent xmlns:mc="http://schemas.openxmlformats.org/markup-compatibility/2006">
              <mc:Choice xmlns:v="urn:schemas-microsoft-com:vml" Requires="v">
                <p:oleObj name="Equation" r:id="rId3" imgW="1562040" imgH="1447560" progId="Equation.3">
                  <p:embed/>
                </p:oleObj>
              </mc:Choice>
              <mc:Fallback>
                <p:oleObj name="Equation" r:id="rId3" imgW="1562040" imgH="14475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124200"/>
                        <a:ext cx="3073400" cy="2851150"/>
                      </a:xfrm>
                      <a:prstGeom prst="rect">
                        <a:avLst/>
                      </a:prstGeom>
                      <a:noFill/>
                      <a:extLst>
                        <a:ext uri="{909E8E84-426E-40DD-AFC4-6F175D3DCCD1}">
                          <a14:hiddenFill xmlns:a14="http://schemas.microsoft.com/office/drawing/2010/main">
                            <a:solidFill>
                              <a:srgbClr val="FFFF66"/>
                            </a:solidFill>
                          </a14:hiddenFill>
                        </a:ext>
                      </a:extLst>
                    </p:spPr>
                  </p:pic>
                </p:oleObj>
              </mc:Fallback>
            </mc:AlternateContent>
          </a:graphicData>
        </a:graphic>
      </p:graphicFrame>
      <p:sp>
        <p:nvSpPr>
          <p:cNvPr id="34821" name="Rectangle 5"/>
          <p:cNvSpPr>
            <a:spLocks noGrp="1" noChangeArrowheads="1"/>
          </p:cNvSpPr>
          <p:nvPr>
            <p:ph type="body" idx="4294967295"/>
          </p:nvPr>
        </p:nvSpPr>
        <p:spPr>
          <a:xfrm>
            <a:off x="457200" y="669925"/>
            <a:ext cx="10744200" cy="3021013"/>
          </a:xfrm>
        </p:spPr>
        <p:txBody>
          <a:bodyPr>
            <a:normAutofit/>
          </a:bodyPr>
          <a:lstStyle/>
          <a:p>
            <a:pPr marL="342900" indent="-342900"/>
            <a:r>
              <a:rPr lang="en-US" dirty="0"/>
              <a:t>A sample of 11 adult inmates from a large normal population has a mean recidivism rate of 2.20 times.  Assume we know from past surveys that the population standard deviation is 0.35.  </a:t>
            </a:r>
          </a:p>
          <a:p>
            <a:pPr marL="342900" indent="-342900">
              <a:lnSpc>
                <a:spcPct val="150000"/>
              </a:lnSpc>
            </a:pPr>
            <a:r>
              <a:rPr lang="en-US" sz="3200" dirty="0">
                <a:solidFill>
                  <a:schemeClr val="folHlink"/>
                </a:solidFill>
              </a:rPr>
              <a:t>Solution:</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346450" y="284163"/>
            <a:ext cx="6032500" cy="914400"/>
          </a:xfrm>
        </p:spPr>
        <p:txBody>
          <a:bodyPr/>
          <a:lstStyle/>
          <a:p>
            <a:r>
              <a:rPr lang="en-US"/>
              <a:t>Interpretation</a:t>
            </a:r>
          </a:p>
        </p:txBody>
      </p:sp>
      <p:sp>
        <p:nvSpPr>
          <p:cNvPr id="35843" name="Rectangle 3"/>
          <p:cNvSpPr>
            <a:spLocks noGrp="1" noChangeArrowheads="1"/>
          </p:cNvSpPr>
          <p:nvPr>
            <p:ph type="body" idx="1"/>
          </p:nvPr>
        </p:nvSpPr>
        <p:spPr>
          <a:xfrm>
            <a:off x="838200" y="2057400"/>
            <a:ext cx="10820400" cy="4267200"/>
          </a:xfrm>
        </p:spPr>
        <p:txBody>
          <a:bodyPr/>
          <a:lstStyle/>
          <a:p>
            <a:pPr marL="342900" indent="-342900">
              <a:lnSpc>
                <a:spcPct val="105000"/>
              </a:lnSpc>
              <a:spcBef>
                <a:spcPct val="40000"/>
              </a:spcBef>
            </a:pPr>
            <a:r>
              <a:rPr lang="en-US" sz="3200" dirty="0"/>
              <a:t>We are 95% confident that the true mean recidivism rate is between 1.9932  and  2.4068 times per inmate.</a:t>
            </a:r>
          </a:p>
          <a:p>
            <a:pPr marL="662940" lvl="1" indent="-342900">
              <a:lnSpc>
                <a:spcPct val="105000"/>
              </a:lnSpc>
              <a:spcBef>
                <a:spcPct val="40000"/>
              </a:spcBef>
            </a:pPr>
            <a:r>
              <a:rPr lang="en-US" dirty="0"/>
              <a:t>More appropriately, although the true mean may or may not be in this interval, 95% of intervals formed in this manner will contain the true mean.</a:t>
            </a:r>
          </a:p>
          <a:p>
            <a:pPr marL="662940" lvl="1" indent="-342900">
              <a:lnSpc>
                <a:spcPct val="105000"/>
              </a:lnSpc>
              <a:spcBef>
                <a:spcPct val="40000"/>
              </a:spcBef>
            </a:pPr>
            <a:endParaRPr lang="en-US"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43379-645F-4C47-8E9A-F7A2E63F19FF}"/>
              </a:ext>
            </a:extLst>
          </p:cNvPr>
          <p:cNvSpPr>
            <a:spLocks noGrp="1"/>
          </p:cNvSpPr>
          <p:nvPr>
            <p:ph type="title"/>
          </p:nvPr>
        </p:nvSpPr>
        <p:spPr/>
        <p:txBody>
          <a:bodyPr/>
          <a:lstStyle/>
          <a:p>
            <a:r>
              <a:rPr lang="en-US" dirty="0"/>
              <a:t>An example of endogeneity</a:t>
            </a:r>
          </a:p>
        </p:txBody>
      </p:sp>
      <p:sp>
        <p:nvSpPr>
          <p:cNvPr id="3" name="Content Placeholder 2">
            <a:extLst>
              <a:ext uri="{FF2B5EF4-FFF2-40B4-BE49-F238E27FC236}">
                <a16:creationId xmlns:a16="http://schemas.microsoft.com/office/drawing/2014/main" id="{6E17B0D0-C5DA-4BC3-BB6E-DE9EAA3C2D4F}"/>
              </a:ext>
            </a:extLst>
          </p:cNvPr>
          <p:cNvSpPr>
            <a:spLocks noGrp="1"/>
          </p:cNvSpPr>
          <p:nvPr>
            <p:ph sz="quarter" idx="1"/>
          </p:nvPr>
        </p:nvSpPr>
        <p:spPr>
          <a:xfrm>
            <a:off x="2819400" y="1524000"/>
            <a:ext cx="8153400" cy="685800"/>
          </a:xfrm>
        </p:spPr>
        <p:txBody>
          <a:bodyPr/>
          <a:lstStyle/>
          <a:p>
            <a:pPr marL="0" indent="0">
              <a:buNone/>
            </a:pPr>
            <a:r>
              <a:rPr lang="en-US" dirty="0"/>
              <a:t>Ice cream sales predict homicide rate.</a:t>
            </a:r>
          </a:p>
        </p:txBody>
      </p:sp>
      <p:pic>
        <p:nvPicPr>
          <p:cNvPr id="4" name="Picture 3">
            <a:extLst>
              <a:ext uri="{FF2B5EF4-FFF2-40B4-BE49-F238E27FC236}">
                <a16:creationId xmlns:a16="http://schemas.microsoft.com/office/drawing/2014/main" id="{CA0AFA2E-73EE-435C-909E-3E89E695DE8B}"/>
              </a:ext>
            </a:extLst>
          </p:cNvPr>
          <p:cNvPicPr>
            <a:picLocks noChangeAspect="1"/>
          </p:cNvPicPr>
          <p:nvPr/>
        </p:nvPicPr>
        <p:blipFill>
          <a:blip r:embed="rId3"/>
          <a:stretch>
            <a:fillRect/>
          </a:stretch>
        </p:blipFill>
        <p:spPr>
          <a:xfrm>
            <a:off x="2438400" y="2118003"/>
            <a:ext cx="7086600" cy="4728091"/>
          </a:xfrm>
          <a:prstGeom prst="rect">
            <a:avLst/>
          </a:prstGeom>
        </p:spPr>
      </p:pic>
    </p:spTree>
    <p:extLst>
      <p:ext uri="{BB962C8B-B14F-4D97-AF65-F5344CB8AC3E}">
        <p14:creationId xmlns:p14="http://schemas.microsoft.com/office/powerpoint/2010/main" val="11427806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838200" y="1828800"/>
            <a:ext cx="11049000" cy="4495800"/>
          </a:xfrm>
        </p:spPr>
        <p:txBody>
          <a:bodyPr/>
          <a:lstStyle/>
          <a:p>
            <a:pPr eaLnBrk="1" hangingPunct="1">
              <a:spcBef>
                <a:spcPct val="60000"/>
              </a:spcBef>
            </a:pPr>
            <a:r>
              <a:rPr lang="en-US" sz="3200" dirty="0"/>
              <a:t>If the population standard deviation  </a:t>
            </a:r>
            <a:r>
              <a:rPr lang="el-GR" sz="3200" dirty="0">
                <a:cs typeface="Arial" charset="0"/>
                <a:sym typeface="Symbol" pitchFamily="-108" charset="2"/>
              </a:rPr>
              <a:t>σ</a:t>
            </a:r>
            <a:r>
              <a:rPr lang="en-US" sz="3200" dirty="0">
                <a:sym typeface="Symbol" pitchFamily="-108" charset="2"/>
              </a:rPr>
              <a:t>  is unknown, we can </a:t>
            </a:r>
            <a:r>
              <a:rPr lang="en-US" sz="3200" dirty="0">
                <a:solidFill>
                  <a:schemeClr val="folHlink"/>
                </a:solidFill>
                <a:sym typeface="Symbol" pitchFamily="-108" charset="2"/>
              </a:rPr>
              <a:t>substitute the sample standard deviation, s</a:t>
            </a:r>
            <a:r>
              <a:rPr lang="en-US" sz="3200" dirty="0">
                <a:sym typeface="Symbol" pitchFamily="-108" charset="2"/>
              </a:rPr>
              <a:t> </a:t>
            </a:r>
          </a:p>
          <a:p>
            <a:pPr eaLnBrk="1" hangingPunct="1">
              <a:spcBef>
                <a:spcPct val="60000"/>
              </a:spcBef>
            </a:pPr>
            <a:r>
              <a:rPr lang="en-US" sz="3200" dirty="0">
                <a:sym typeface="Symbol" pitchFamily="-108" charset="2"/>
              </a:rPr>
              <a:t>This introduces extra uncertainty, since  s  is variable from sample to sample</a:t>
            </a:r>
          </a:p>
          <a:p>
            <a:pPr eaLnBrk="1" hangingPunct="1">
              <a:spcBef>
                <a:spcPct val="60000"/>
              </a:spcBef>
            </a:pPr>
            <a:r>
              <a:rPr lang="en-US" sz="3200" dirty="0">
                <a:sym typeface="Symbol" pitchFamily="-108" charset="2"/>
              </a:rPr>
              <a:t>So we </a:t>
            </a:r>
            <a:r>
              <a:rPr lang="en-US" sz="3200" dirty="0">
                <a:solidFill>
                  <a:schemeClr val="folHlink"/>
                </a:solidFill>
                <a:sym typeface="Symbol" pitchFamily="-108" charset="2"/>
              </a:rPr>
              <a:t>use the  t  distribution</a:t>
            </a:r>
            <a:r>
              <a:rPr lang="en-US" sz="3200" dirty="0">
                <a:sym typeface="Symbol" pitchFamily="-108" charset="2"/>
              </a:rPr>
              <a:t> instead of the normal distribution</a:t>
            </a:r>
          </a:p>
        </p:txBody>
      </p:sp>
      <p:sp>
        <p:nvSpPr>
          <p:cNvPr id="38915" name="Rectangle 3"/>
          <p:cNvSpPr>
            <a:spLocks noGrp="1" noChangeArrowheads="1"/>
          </p:cNvSpPr>
          <p:nvPr>
            <p:ph type="title"/>
          </p:nvPr>
        </p:nvSpPr>
        <p:spPr>
          <a:xfrm>
            <a:off x="1371600" y="173038"/>
            <a:ext cx="9982200" cy="1143000"/>
          </a:xfrm>
          <a:noFill/>
        </p:spPr>
        <p:txBody>
          <a:bodyPr>
            <a:normAutofit fontScale="90000"/>
          </a:bodyPr>
          <a:lstStyle/>
          <a:p>
            <a:pPr eaLnBrk="1" hangingPunct="1">
              <a:lnSpc>
                <a:spcPct val="80000"/>
              </a:lnSpc>
            </a:pPr>
            <a:r>
              <a:rPr lang="en-US" dirty="0"/>
              <a:t>Confidence Interval for </a:t>
            </a:r>
            <a:r>
              <a:rPr lang="el-GR" dirty="0">
                <a:cs typeface="Arial" charset="0"/>
              </a:rPr>
              <a:t>μ</a:t>
            </a:r>
            <a:br>
              <a:rPr lang="en-US" dirty="0"/>
            </a:br>
            <a:r>
              <a:rPr lang="en-US" dirty="0"/>
              <a:t>(</a:t>
            </a:r>
            <a:r>
              <a:rPr lang="el-GR" dirty="0">
                <a:cs typeface="Arial" charset="0"/>
              </a:rPr>
              <a:t>σ</a:t>
            </a:r>
            <a:r>
              <a:rPr lang="en-US" baseline="30000" dirty="0">
                <a:cs typeface="Arial" charset="0"/>
              </a:rPr>
              <a:t>2</a:t>
            </a:r>
            <a:r>
              <a:rPr lang="en-US" dirty="0"/>
              <a:t> Unknown)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429000" y="3581400"/>
            <a:ext cx="2209800" cy="685800"/>
          </a:xfrm>
          <a:prstGeom prst="rect">
            <a:avLst/>
          </a:prstGeom>
          <a:solidFill>
            <a:srgbClr val="FDE0BD"/>
          </a:solidFill>
          <a:ln w="9525">
            <a:solidFill>
              <a:schemeClr val="tx1"/>
            </a:solidFill>
            <a:miter lim="800000"/>
            <a:headEnd/>
            <a:tailEnd/>
          </a:ln>
        </p:spPr>
        <p:txBody>
          <a:bodyPr wrap="none" anchor="ctr"/>
          <a:lstStyle/>
          <a:p>
            <a:endParaRPr lang="en-US"/>
          </a:p>
        </p:txBody>
      </p:sp>
      <p:sp>
        <p:nvSpPr>
          <p:cNvPr id="40963" name="Rectangle 3"/>
          <p:cNvSpPr>
            <a:spLocks noGrp="1" noChangeArrowheads="1"/>
          </p:cNvSpPr>
          <p:nvPr>
            <p:ph type="title"/>
          </p:nvPr>
        </p:nvSpPr>
        <p:spPr/>
        <p:txBody>
          <a:bodyPr/>
          <a:lstStyle/>
          <a:p>
            <a:pPr eaLnBrk="1" hangingPunct="1"/>
            <a:r>
              <a:rPr lang="en-US"/>
              <a:t>Student’s t Distribution</a:t>
            </a:r>
          </a:p>
        </p:txBody>
      </p:sp>
      <p:sp>
        <p:nvSpPr>
          <p:cNvPr id="40964" name="Text Box 4"/>
          <p:cNvSpPr txBox="1">
            <a:spLocks noChangeArrowheads="1"/>
          </p:cNvSpPr>
          <p:nvPr/>
        </p:nvSpPr>
        <p:spPr bwMode="auto">
          <a:xfrm>
            <a:off x="2879725" y="1487488"/>
            <a:ext cx="184150" cy="457200"/>
          </a:xfrm>
          <a:prstGeom prst="rect">
            <a:avLst/>
          </a:prstGeom>
          <a:noFill/>
          <a:ln w="19050">
            <a:noFill/>
            <a:miter lim="800000"/>
            <a:headEnd/>
            <a:tailEnd/>
          </a:ln>
        </p:spPr>
        <p:txBody>
          <a:bodyPr wrap="none">
            <a:spAutoFit/>
          </a:bodyPr>
          <a:lstStyle/>
          <a:p>
            <a:pPr algn="l"/>
            <a:endParaRPr lang="en-US" sz="2400"/>
          </a:p>
        </p:txBody>
      </p:sp>
      <p:sp>
        <p:nvSpPr>
          <p:cNvPr id="40965" name="Rectangle 5"/>
          <p:cNvSpPr>
            <a:spLocks noGrp="1" noChangeArrowheads="1"/>
          </p:cNvSpPr>
          <p:nvPr>
            <p:ph type="body" idx="1"/>
          </p:nvPr>
        </p:nvSpPr>
        <p:spPr>
          <a:xfrm>
            <a:off x="816864" y="1752600"/>
            <a:ext cx="11298936" cy="4114800"/>
          </a:xfrm>
          <a:noFill/>
        </p:spPr>
        <p:txBody>
          <a:bodyPr/>
          <a:lstStyle/>
          <a:p>
            <a:pPr marL="342900" indent="-342900">
              <a:spcBef>
                <a:spcPct val="40000"/>
              </a:spcBef>
            </a:pPr>
            <a:r>
              <a:rPr lang="en-US" sz="3100" dirty="0"/>
              <a:t>The  t  is a family of distributions</a:t>
            </a:r>
          </a:p>
          <a:p>
            <a:pPr marL="342900" indent="-342900">
              <a:spcBef>
                <a:spcPct val="40000"/>
              </a:spcBef>
            </a:pPr>
            <a:r>
              <a:rPr lang="en-US" sz="3100" dirty="0"/>
              <a:t>The  t value  depends on </a:t>
            </a:r>
            <a:r>
              <a:rPr lang="en-US" sz="3100" dirty="0">
                <a:solidFill>
                  <a:schemeClr val="folHlink"/>
                </a:solidFill>
              </a:rPr>
              <a:t>degrees of freedom (</a:t>
            </a:r>
            <a:r>
              <a:rPr lang="en-US" sz="3100" dirty="0" err="1">
                <a:solidFill>
                  <a:schemeClr val="folHlink"/>
                </a:solidFill>
              </a:rPr>
              <a:t>d.f.</a:t>
            </a:r>
            <a:r>
              <a:rPr lang="en-US" sz="3100" dirty="0">
                <a:solidFill>
                  <a:schemeClr val="folHlink"/>
                </a:solidFill>
              </a:rPr>
              <a:t>)</a:t>
            </a:r>
          </a:p>
          <a:p>
            <a:pPr marL="742950" lvl="1" indent="-285750">
              <a:spcBef>
                <a:spcPct val="40000"/>
              </a:spcBef>
            </a:pPr>
            <a:r>
              <a:rPr lang="en-US" sz="2300" dirty="0"/>
              <a:t>Number of observations that are free to vary after sample mean has been calculated</a:t>
            </a:r>
            <a:endParaRPr lang="en-US" sz="2300" dirty="0">
              <a:solidFill>
                <a:schemeClr val="folHlink"/>
              </a:solidFill>
            </a:endParaRPr>
          </a:p>
          <a:p>
            <a:pPr marL="342900" indent="-342900">
              <a:spcBef>
                <a:spcPct val="40000"/>
              </a:spcBef>
              <a:buNone/>
            </a:pPr>
            <a:r>
              <a:rPr lang="en-US" sz="3100" dirty="0"/>
              <a:t>				</a:t>
            </a:r>
            <a:r>
              <a:rPr lang="en-US" sz="3100" dirty="0" err="1"/>
              <a:t>d.f.</a:t>
            </a:r>
            <a:r>
              <a:rPr lang="en-US" sz="3100" dirty="0"/>
              <a:t> = n - 1</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3429001" y="5029200"/>
            <a:ext cx="1025525" cy="762000"/>
          </a:xfrm>
          <a:prstGeom prst="line">
            <a:avLst/>
          </a:prstGeom>
          <a:noFill/>
          <a:ln w="25400">
            <a:solidFill>
              <a:schemeClr val="tx1"/>
            </a:solidFill>
            <a:round/>
            <a:headEnd/>
            <a:tailEnd type="triangle" w="med" len="med"/>
          </a:ln>
        </p:spPr>
        <p:txBody>
          <a:bodyPr wrap="none" anchor="ctr"/>
          <a:lstStyle/>
          <a:p>
            <a:endParaRPr lang="en-US"/>
          </a:p>
        </p:txBody>
      </p:sp>
      <p:sp>
        <p:nvSpPr>
          <p:cNvPr id="41987" name="Line 3"/>
          <p:cNvSpPr>
            <a:spLocks noChangeShapeType="1"/>
          </p:cNvSpPr>
          <p:nvPr/>
        </p:nvSpPr>
        <p:spPr bwMode="auto">
          <a:xfrm>
            <a:off x="3429001" y="5029201"/>
            <a:ext cx="574675" cy="665163"/>
          </a:xfrm>
          <a:prstGeom prst="line">
            <a:avLst/>
          </a:prstGeom>
          <a:noFill/>
          <a:ln w="25400">
            <a:solidFill>
              <a:schemeClr val="tx1"/>
            </a:solidFill>
            <a:round/>
            <a:headEnd/>
            <a:tailEnd type="triangle" w="med" len="med"/>
          </a:ln>
        </p:spPr>
        <p:txBody>
          <a:bodyPr wrap="none" anchor="ctr"/>
          <a:lstStyle/>
          <a:p>
            <a:endParaRPr lang="en-US"/>
          </a:p>
        </p:txBody>
      </p:sp>
      <p:sp>
        <p:nvSpPr>
          <p:cNvPr id="41988" name="Rectangle 4"/>
          <p:cNvSpPr>
            <a:spLocks noGrp="1" noChangeArrowheads="1"/>
          </p:cNvSpPr>
          <p:nvPr>
            <p:ph type="title"/>
          </p:nvPr>
        </p:nvSpPr>
        <p:spPr/>
        <p:txBody>
          <a:bodyPr/>
          <a:lstStyle/>
          <a:p>
            <a:pPr eaLnBrk="1" hangingPunct="1"/>
            <a:r>
              <a:rPr lang="en-US"/>
              <a:t>Student’s t Distribution</a:t>
            </a:r>
          </a:p>
        </p:txBody>
      </p:sp>
      <p:sp>
        <p:nvSpPr>
          <p:cNvPr id="41989" name="Freeform 5"/>
          <p:cNvSpPr>
            <a:spLocks/>
          </p:cNvSpPr>
          <p:nvPr/>
        </p:nvSpPr>
        <p:spPr bwMode="auto">
          <a:xfrm>
            <a:off x="6035676" y="4699001"/>
            <a:ext cx="3014663" cy="1209675"/>
          </a:xfrm>
          <a:custGeom>
            <a:avLst/>
            <a:gdLst>
              <a:gd name="T0" fmla="*/ 1898 w 1899"/>
              <a:gd name="T1" fmla="*/ 761 h 762"/>
              <a:gd name="T2" fmla="*/ 1700 w 1899"/>
              <a:gd name="T3" fmla="*/ 753 h 762"/>
              <a:gd name="T4" fmla="*/ 1599 w 1899"/>
              <a:gd name="T5" fmla="*/ 744 h 762"/>
              <a:gd name="T6" fmla="*/ 1500 w 1899"/>
              <a:gd name="T7" fmla="*/ 732 h 762"/>
              <a:gd name="T8" fmla="*/ 1400 w 1899"/>
              <a:gd name="T9" fmla="*/ 713 h 762"/>
              <a:gd name="T10" fmla="*/ 1299 w 1899"/>
              <a:gd name="T11" fmla="*/ 690 h 762"/>
              <a:gd name="T12" fmla="*/ 1200 w 1899"/>
              <a:gd name="T13" fmla="*/ 659 h 762"/>
              <a:gd name="T14" fmla="*/ 1000 w 1899"/>
              <a:gd name="T15" fmla="*/ 571 h 762"/>
              <a:gd name="T16" fmla="*/ 799 w 1899"/>
              <a:gd name="T17" fmla="*/ 446 h 762"/>
              <a:gd name="T18" fmla="*/ 599 w 1899"/>
              <a:gd name="T19" fmla="*/ 298 h 762"/>
              <a:gd name="T20" fmla="*/ 500 w 1899"/>
              <a:gd name="T21" fmla="*/ 221 h 762"/>
              <a:gd name="T22" fmla="*/ 401 w 1899"/>
              <a:gd name="T23" fmla="*/ 151 h 762"/>
              <a:gd name="T24" fmla="*/ 299 w 1899"/>
              <a:gd name="T25" fmla="*/ 89 h 762"/>
              <a:gd name="T26" fmla="*/ 200 w 1899"/>
              <a:gd name="T27" fmla="*/ 41 h 762"/>
              <a:gd name="T28" fmla="*/ 99 w 1899"/>
              <a:gd name="T29" fmla="*/ 10 h 762"/>
              <a:gd name="T30" fmla="*/ 0 w 1899"/>
              <a:gd name="T31" fmla="*/ 0 h 7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99"/>
              <a:gd name="T49" fmla="*/ 0 h 762"/>
              <a:gd name="T50" fmla="*/ 1899 w 1899"/>
              <a:gd name="T51" fmla="*/ 762 h 76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99" h="762">
                <a:moveTo>
                  <a:pt x="1898" y="761"/>
                </a:moveTo>
                <a:lnTo>
                  <a:pt x="1700" y="753"/>
                </a:lnTo>
                <a:lnTo>
                  <a:pt x="1599" y="744"/>
                </a:lnTo>
                <a:lnTo>
                  <a:pt x="1500" y="732"/>
                </a:lnTo>
                <a:lnTo>
                  <a:pt x="1400" y="713"/>
                </a:lnTo>
                <a:lnTo>
                  <a:pt x="1299" y="690"/>
                </a:lnTo>
                <a:lnTo>
                  <a:pt x="1200" y="659"/>
                </a:lnTo>
                <a:lnTo>
                  <a:pt x="1000" y="571"/>
                </a:lnTo>
                <a:lnTo>
                  <a:pt x="799" y="446"/>
                </a:lnTo>
                <a:lnTo>
                  <a:pt x="599" y="298"/>
                </a:lnTo>
                <a:lnTo>
                  <a:pt x="500" y="221"/>
                </a:lnTo>
                <a:lnTo>
                  <a:pt x="401" y="151"/>
                </a:lnTo>
                <a:lnTo>
                  <a:pt x="299" y="89"/>
                </a:lnTo>
                <a:lnTo>
                  <a:pt x="200" y="41"/>
                </a:lnTo>
                <a:lnTo>
                  <a:pt x="99" y="10"/>
                </a:lnTo>
                <a:lnTo>
                  <a:pt x="0" y="0"/>
                </a:lnTo>
              </a:path>
            </a:pathLst>
          </a:custGeom>
          <a:noFill/>
          <a:ln w="50800" cap="rnd">
            <a:solidFill>
              <a:schemeClr val="hlink"/>
            </a:solidFill>
            <a:round/>
            <a:headEnd/>
            <a:tailEnd/>
          </a:ln>
        </p:spPr>
        <p:txBody>
          <a:bodyPr/>
          <a:lstStyle/>
          <a:p>
            <a:endParaRPr lang="en-US"/>
          </a:p>
        </p:txBody>
      </p:sp>
      <p:sp>
        <p:nvSpPr>
          <p:cNvPr id="41990" name="Freeform 6"/>
          <p:cNvSpPr>
            <a:spLocks/>
          </p:cNvSpPr>
          <p:nvPr/>
        </p:nvSpPr>
        <p:spPr bwMode="auto">
          <a:xfrm>
            <a:off x="3021013" y="4699001"/>
            <a:ext cx="3016250" cy="1209675"/>
          </a:xfrm>
          <a:custGeom>
            <a:avLst/>
            <a:gdLst>
              <a:gd name="T0" fmla="*/ 0 w 1900"/>
              <a:gd name="T1" fmla="*/ 761 h 762"/>
              <a:gd name="T2" fmla="*/ 201 w 1900"/>
              <a:gd name="T3" fmla="*/ 753 h 762"/>
              <a:gd name="T4" fmla="*/ 300 w 1900"/>
              <a:gd name="T5" fmla="*/ 744 h 762"/>
              <a:gd name="T6" fmla="*/ 399 w 1900"/>
              <a:gd name="T7" fmla="*/ 732 h 762"/>
              <a:gd name="T8" fmla="*/ 500 w 1900"/>
              <a:gd name="T9" fmla="*/ 713 h 762"/>
              <a:gd name="T10" fmla="*/ 599 w 1900"/>
              <a:gd name="T11" fmla="*/ 690 h 762"/>
              <a:gd name="T12" fmla="*/ 701 w 1900"/>
              <a:gd name="T13" fmla="*/ 659 h 762"/>
              <a:gd name="T14" fmla="*/ 899 w 1900"/>
              <a:gd name="T15" fmla="*/ 571 h 762"/>
              <a:gd name="T16" fmla="*/ 1099 w 1900"/>
              <a:gd name="T17" fmla="*/ 446 h 762"/>
              <a:gd name="T18" fmla="*/ 1300 w 1900"/>
              <a:gd name="T19" fmla="*/ 298 h 762"/>
              <a:gd name="T20" fmla="*/ 1399 w 1900"/>
              <a:gd name="T21" fmla="*/ 221 h 762"/>
              <a:gd name="T22" fmla="*/ 1500 w 1900"/>
              <a:gd name="T23" fmla="*/ 151 h 762"/>
              <a:gd name="T24" fmla="*/ 1599 w 1900"/>
              <a:gd name="T25" fmla="*/ 89 h 762"/>
              <a:gd name="T26" fmla="*/ 1698 w 1900"/>
              <a:gd name="T27" fmla="*/ 41 h 762"/>
              <a:gd name="T28" fmla="*/ 1800 w 1900"/>
              <a:gd name="T29" fmla="*/ 10 h 762"/>
              <a:gd name="T30" fmla="*/ 1899 w 1900"/>
              <a:gd name="T31" fmla="*/ 0 h 76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00"/>
              <a:gd name="T49" fmla="*/ 0 h 762"/>
              <a:gd name="T50" fmla="*/ 1900 w 1900"/>
              <a:gd name="T51" fmla="*/ 762 h 76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00" h="762">
                <a:moveTo>
                  <a:pt x="0" y="761"/>
                </a:moveTo>
                <a:lnTo>
                  <a:pt x="201" y="753"/>
                </a:lnTo>
                <a:lnTo>
                  <a:pt x="300" y="744"/>
                </a:lnTo>
                <a:lnTo>
                  <a:pt x="399" y="732"/>
                </a:lnTo>
                <a:lnTo>
                  <a:pt x="500" y="713"/>
                </a:lnTo>
                <a:lnTo>
                  <a:pt x="599" y="690"/>
                </a:lnTo>
                <a:lnTo>
                  <a:pt x="701" y="659"/>
                </a:lnTo>
                <a:lnTo>
                  <a:pt x="899" y="571"/>
                </a:lnTo>
                <a:lnTo>
                  <a:pt x="1099" y="446"/>
                </a:lnTo>
                <a:lnTo>
                  <a:pt x="1300" y="298"/>
                </a:lnTo>
                <a:lnTo>
                  <a:pt x="1399" y="221"/>
                </a:lnTo>
                <a:lnTo>
                  <a:pt x="1500" y="151"/>
                </a:lnTo>
                <a:lnTo>
                  <a:pt x="1599" y="89"/>
                </a:lnTo>
                <a:lnTo>
                  <a:pt x="1698" y="41"/>
                </a:lnTo>
                <a:lnTo>
                  <a:pt x="1800" y="10"/>
                </a:lnTo>
                <a:lnTo>
                  <a:pt x="1899" y="0"/>
                </a:lnTo>
              </a:path>
            </a:pathLst>
          </a:custGeom>
          <a:noFill/>
          <a:ln w="50800" cap="rnd">
            <a:solidFill>
              <a:schemeClr val="hlink"/>
            </a:solidFill>
            <a:round/>
            <a:headEnd/>
            <a:tailEnd/>
          </a:ln>
        </p:spPr>
        <p:txBody>
          <a:bodyPr/>
          <a:lstStyle/>
          <a:p>
            <a:endParaRPr lang="en-US"/>
          </a:p>
        </p:txBody>
      </p:sp>
      <p:sp>
        <p:nvSpPr>
          <p:cNvPr id="41991" name="Freeform 7"/>
          <p:cNvSpPr>
            <a:spLocks/>
          </p:cNvSpPr>
          <p:nvPr/>
        </p:nvSpPr>
        <p:spPr bwMode="auto">
          <a:xfrm>
            <a:off x="6035676" y="4087813"/>
            <a:ext cx="2041525" cy="1820862"/>
          </a:xfrm>
          <a:custGeom>
            <a:avLst/>
            <a:gdLst>
              <a:gd name="T0" fmla="*/ 1285 w 1286"/>
              <a:gd name="T1" fmla="*/ 1146 h 1147"/>
              <a:gd name="T2" fmla="*/ 1150 w 1286"/>
              <a:gd name="T3" fmla="*/ 1131 h 1147"/>
              <a:gd name="T4" fmla="*/ 1082 w 1286"/>
              <a:gd name="T5" fmla="*/ 1119 h 1147"/>
              <a:gd name="T6" fmla="*/ 1014 w 1286"/>
              <a:gd name="T7" fmla="*/ 1100 h 1147"/>
              <a:gd name="T8" fmla="*/ 946 w 1286"/>
              <a:gd name="T9" fmla="*/ 1075 h 1147"/>
              <a:gd name="T10" fmla="*/ 880 w 1286"/>
              <a:gd name="T11" fmla="*/ 1038 h 1147"/>
              <a:gd name="T12" fmla="*/ 812 w 1286"/>
              <a:gd name="T13" fmla="*/ 993 h 1147"/>
              <a:gd name="T14" fmla="*/ 675 w 1286"/>
              <a:gd name="T15" fmla="*/ 858 h 1147"/>
              <a:gd name="T16" fmla="*/ 541 w 1286"/>
              <a:gd name="T17" fmla="*/ 672 h 1147"/>
              <a:gd name="T18" fmla="*/ 407 w 1286"/>
              <a:gd name="T19" fmla="*/ 447 h 1147"/>
              <a:gd name="T20" fmla="*/ 339 w 1286"/>
              <a:gd name="T21" fmla="*/ 333 h 1147"/>
              <a:gd name="T22" fmla="*/ 270 w 1286"/>
              <a:gd name="T23" fmla="*/ 225 h 1147"/>
              <a:gd name="T24" fmla="*/ 202 w 1286"/>
              <a:gd name="T25" fmla="*/ 132 h 1147"/>
              <a:gd name="T26" fmla="*/ 136 w 1286"/>
              <a:gd name="T27" fmla="*/ 60 h 1147"/>
              <a:gd name="T28" fmla="*/ 68 w 1286"/>
              <a:gd name="T29" fmla="*/ 14 h 1147"/>
              <a:gd name="T30" fmla="*/ 0 w 1286"/>
              <a:gd name="T31" fmla="*/ 0 h 1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6"/>
              <a:gd name="T49" fmla="*/ 0 h 1147"/>
              <a:gd name="T50" fmla="*/ 1286 w 1286"/>
              <a:gd name="T51" fmla="*/ 1147 h 11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6" h="1147">
                <a:moveTo>
                  <a:pt x="1285" y="1146"/>
                </a:moveTo>
                <a:lnTo>
                  <a:pt x="1150" y="1131"/>
                </a:lnTo>
                <a:lnTo>
                  <a:pt x="1082" y="1119"/>
                </a:lnTo>
                <a:lnTo>
                  <a:pt x="1014" y="1100"/>
                </a:lnTo>
                <a:lnTo>
                  <a:pt x="946" y="1075"/>
                </a:lnTo>
                <a:lnTo>
                  <a:pt x="880" y="1038"/>
                </a:lnTo>
                <a:lnTo>
                  <a:pt x="812" y="993"/>
                </a:lnTo>
                <a:lnTo>
                  <a:pt x="675" y="858"/>
                </a:lnTo>
                <a:lnTo>
                  <a:pt x="541" y="672"/>
                </a:lnTo>
                <a:lnTo>
                  <a:pt x="407" y="447"/>
                </a:lnTo>
                <a:lnTo>
                  <a:pt x="339" y="333"/>
                </a:lnTo>
                <a:lnTo>
                  <a:pt x="270" y="225"/>
                </a:lnTo>
                <a:lnTo>
                  <a:pt x="202" y="132"/>
                </a:lnTo>
                <a:lnTo>
                  <a:pt x="136" y="60"/>
                </a:lnTo>
                <a:lnTo>
                  <a:pt x="68" y="14"/>
                </a:lnTo>
                <a:lnTo>
                  <a:pt x="0" y="0"/>
                </a:lnTo>
              </a:path>
            </a:pathLst>
          </a:custGeom>
          <a:noFill/>
          <a:ln w="50800" cap="rnd">
            <a:solidFill>
              <a:schemeClr val="folHlink"/>
            </a:solidFill>
            <a:round/>
            <a:headEnd/>
            <a:tailEnd/>
          </a:ln>
        </p:spPr>
        <p:txBody>
          <a:bodyPr/>
          <a:lstStyle/>
          <a:p>
            <a:endParaRPr lang="en-US"/>
          </a:p>
        </p:txBody>
      </p:sp>
      <p:sp>
        <p:nvSpPr>
          <p:cNvPr id="41992" name="Freeform 8"/>
          <p:cNvSpPr>
            <a:spLocks/>
          </p:cNvSpPr>
          <p:nvPr/>
        </p:nvSpPr>
        <p:spPr bwMode="auto">
          <a:xfrm>
            <a:off x="3995739" y="4087813"/>
            <a:ext cx="2041525" cy="1820862"/>
          </a:xfrm>
          <a:custGeom>
            <a:avLst/>
            <a:gdLst>
              <a:gd name="T0" fmla="*/ 0 w 1286"/>
              <a:gd name="T1" fmla="*/ 1146 h 1147"/>
              <a:gd name="T2" fmla="*/ 136 w 1286"/>
              <a:gd name="T3" fmla="*/ 1131 h 1147"/>
              <a:gd name="T4" fmla="*/ 204 w 1286"/>
              <a:gd name="T5" fmla="*/ 1119 h 1147"/>
              <a:gd name="T6" fmla="*/ 270 w 1286"/>
              <a:gd name="T7" fmla="*/ 1100 h 1147"/>
              <a:gd name="T8" fmla="*/ 339 w 1286"/>
              <a:gd name="T9" fmla="*/ 1075 h 1147"/>
              <a:gd name="T10" fmla="*/ 407 w 1286"/>
              <a:gd name="T11" fmla="*/ 1038 h 1147"/>
              <a:gd name="T12" fmla="*/ 473 w 1286"/>
              <a:gd name="T13" fmla="*/ 993 h 1147"/>
              <a:gd name="T14" fmla="*/ 609 w 1286"/>
              <a:gd name="T15" fmla="*/ 858 h 1147"/>
              <a:gd name="T16" fmla="*/ 743 w 1286"/>
              <a:gd name="T17" fmla="*/ 672 h 1147"/>
              <a:gd name="T18" fmla="*/ 880 w 1286"/>
              <a:gd name="T19" fmla="*/ 447 h 1147"/>
              <a:gd name="T20" fmla="*/ 946 w 1286"/>
              <a:gd name="T21" fmla="*/ 333 h 1147"/>
              <a:gd name="T22" fmla="*/ 1014 w 1286"/>
              <a:gd name="T23" fmla="*/ 225 h 1147"/>
              <a:gd name="T24" fmla="*/ 1082 w 1286"/>
              <a:gd name="T25" fmla="*/ 132 h 1147"/>
              <a:gd name="T26" fmla="*/ 1150 w 1286"/>
              <a:gd name="T27" fmla="*/ 60 h 1147"/>
              <a:gd name="T28" fmla="*/ 1217 w 1286"/>
              <a:gd name="T29" fmla="*/ 14 h 1147"/>
              <a:gd name="T30" fmla="*/ 1285 w 1286"/>
              <a:gd name="T31" fmla="*/ 0 h 11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6"/>
              <a:gd name="T49" fmla="*/ 0 h 1147"/>
              <a:gd name="T50" fmla="*/ 1286 w 1286"/>
              <a:gd name="T51" fmla="*/ 1147 h 114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6" h="1147">
                <a:moveTo>
                  <a:pt x="0" y="1146"/>
                </a:moveTo>
                <a:lnTo>
                  <a:pt x="136" y="1131"/>
                </a:lnTo>
                <a:lnTo>
                  <a:pt x="204" y="1119"/>
                </a:lnTo>
                <a:lnTo>
                  <a:pt x="270" y="1100"/>
                </a:lnTo>
                <a:lnTo>
                  <a:pt x="339" y="1075"/>
                </a:lnTo>
                <a:lnTo>
                  <a:pt x="407" y="1038"/>
                </a:lnTo>
                <a:lnTo>
                  <a:pt x="473" y="993"/>
                </a:lnTo>
                <a:lnTo>
                  <a:pt x="609" y="858"/>
                </a:lnTo>
                <a:lnTo>
                  <a:pt x="743" y="672"/>
                </a:lnTo>
                <a:lnTo>
                  <a:pt x="880" y="447"/>
                </a:lnTo>
                <a:lnTo>
                  <a:pt x="946" y="333"/>
                </a:lnTo>
                <a:lnTo>
                  <a:pt x="1014" y="225"/>
                </a:lnTo>
                <a:lnTo>
                  <a:pt x="1082" y="132"/>
                </a:lnTo>
                <a:lnTo>
                  <a:pt x="1150" y="60"/>
                </a:lnTo>
                <a:lnTo>
                  <a:pt x="1217" y="14"/>
                </a:lnTo>
                <a:lnTo>
                  <a:pt x="1285" y="0"/>
                </a:lnTo>
              </a:path>
            </a:pathLst>
          </a:custGeom>
          <a:noFill/>
          <a:ln w="50800" cap="rnd">
            <a:solidFill>
              <a:schemeClr val="folHlink"/>
            </a:solidFill>
            <a:round/>
            <a:headEnd/>
            <a:tailEnd/>
          </a:ln>
        </p:spPr>
        <p:txBody>
          <a:bodyPr/>
          <a:lstStyle/>
          <a:p>
            <a:endParaRPr lang="en-US"/>
          </a:p>
        </p:txBody>
      </p:sp>
      <p:sp>
        <p:nvSpPr>
          <p:cNvPr id="41993" name="Rectangle 9"/>
          <p:cNvSpPr>
            <a:spLocks noChangeArrowheads="1"/>
          </p:cNvSpPr>
          <p:nvPr/>
        </p:nvSpPr>
        <p:spPr bwMode="auto">
          <a:xfrm>
            <a:off x="9385301" y="5783264"/>
            <a:ext cx="293351" cy="582211"/>
          </a:xfrm>
          <a:prstGeom prst="rect">
            <a:avLst/>
          </a:prstGeom>
          <a:noFill/>
          <a:ln w="12700">
            <a:noFill/>
            <a:miter lim="800000"/>
            <a:headEnd/>
            <a:tailEnd/>
          </a:ln>
        </p:spPr>
        <p:txBody>
          <a:bodyPr wrap="none" lIns="90488" tIns="44450" rIns="90488" bIns="44450">
            <a:spAutoFit/>
          </a:bodyPr>
          <a:lstStyle/>
          <a:p>
            <a:pPr algn="l" eaLnBrk="0" hangingPunct="0"/>
            <a:r>
              <a:rPr lang="en-US" sz="3200"/>
              <a:t>t</a:t>
            </a:r>
          </a:p>
        </p:txBody>
      </p:sp>
      <p:sp>
        <p:nvSpPr>
          <p:cNvPr id="41994" name="Line 10"/>
          <p:cNvSpPr>
            <a:spLocks noChangeShapeType="1"/>
          </p:cNvSpPr>
          <p:nvPr/>
        </p:nvSpPr>
        <p:spPr bwMode="auto">
          <a:xfrm flipH="1">
            <a:off x="6019800" y="3429000"/>
            <a:ext cx="0" cy="2590800"/>
          </a:xfrm>
          <a:prstGeom prst="line">
            <a:avLst/>
          </a:prstGeom>
          <a:noFill/>
          <a:ln w="19050" cap="rnd">
            <a:solidFill>
              <a:schemeClr val="tx1"/>
            </a:solidFill>
            <a:prstDash val="sysDot"/>
            <a:round/>
            <a:headEnd/>
            <a:tailEnd/>
          </a:ln>
        </p:spPr>
        <p:txBody>
          <a:bodyPr wrap="none" anchor="ctr"/>
          <a:lstStyle/>
          <a:p>
            <a:endParaRPr lang="en-US"/>
          </a:p>
        </p:txBody>
      </p:sp>
      <p:sp>
        <p:nvSpPr>
          <p:cNvPr id="41995" name="Freeform 11"/>
          <p:cNvSpPr>
            <a:spLocks/>
          </p:cNvSpPr>
          <p:nvPr/>
        </p:nvSpPr>
        <p:spPr bwMode="auto">
          <a:xfrm>
            <a:off x="6035675" y="3381375"/>
            <a:ext cx="1365250" cy="2527300"/>
          </a:xfrm>
          <a:custGeom>
            <a:avLst/>
            <a:gdLst>
              <a:gd name="T0" fmla="*/ 859 w 860"/>
              <a:gd name="T1" fmla="*/ 1591 h 1592"/>
              <a:gd name="T2" fmla="*/ 770 w 860"/>
              <a:gd name="T3" fmla="*/ 1572 h 1592"/>
              <a:gd name="T4" fmla="*/ 725 w 860"/>
              <a:gd name="T5" fmla="*/ 1554 h 1592"/>
              <a:gd name="T6" fmla="*/ 679 w 860"/>
              <a:gd name="T7" fmla="*/ 1529 h 1592"/>
              <a:gd name="T8" fmla="*/ 634 w 860"/>
              <a:gd name="T9" fmla="*/ 1492 h 1592"/>
              <a:gd name="T10" fmla="*/ 589 w 860"/>
              <a:gd name="T11" fmla="*/ 1442 h 1592"/>
              <a:gd name="T12" fmla="*/ 543 w 860"/>
              <a:gd name="T13" fmla="*/ 1378 h 1592"/>
              <a:gd name="T14" fmla="*/ 452 w 860"/>
              <a:gd name="T15" fmla="*/ 1192 h 1592"/>
              <a:gd name="T16" fmla="*/ 361 w 860"/>
              <a:gd name="T17" fmla="*/ 933 h 1592"/>
              <a:gd name="T18" fmla="*/ 272 w 860"/>
              <a:gd name="T19" fmla="*/ 621 h 1592"/>
              <a:gd name="T20" fmla="*/ 227 w 860"/>
              <a:gd name="T21" fmla="*/ 462 h 1592"/>
              <a:gd name="T22" fmla="*/ 182 w 860"/>
              <a:gd name="T23" fmla="*/ 313 h 1592"/>
              <a:gd name="T24" fmla="*/ 136 w 860"/>
              <a:gd name="T25" fmla="*/ 184 h 1592"/>
              <a:gd name="T26" fmla="*/ 91 w 860"/>
              <a:gd name="T27" fmla="*/ 85 h 1592"/>
              <a:gd name="T28" fmla="*/ 45 w 860"/>
              <a:gd name="T29" fmla="*/ 21 h 1592"/>
              <a:gd name="T30" fmla="*/ 0 w 860"/>
              <a:gd name="T31" fmla="*/ 0 h 15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0"/>
              <a:gd name="T49" fmla="*/ 0 h 1592"/>
              <a:gd name="T50" fmla="*/ 860 w 860"/>
              <a:gd name="T51" fmla="*/ 1592 h 15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0" h="1592">
                <a:moveTo>
                  <a:pt x="859" y="1591"/>
                </a:moveTo>
                <a:lnTo>
                  <a:pt x="770" y="1572"/>
                </a:lnTo>
                <a:lnTo>
                  <a:pt x="725" y="1554"/>
                </a:lnTo>
                <a:lnTo>
                  <a:pt x="679" y="1529"/>
                </a:lnTo>
                <a:lnTo>
                  <a:pt x="634" y="1492"/>
                </a:lnTo>
                <a:lnTo>
                  <a:pt x="589" y="1442"/>
                </a:lnTo>
                <a:lnTo>
                  <a:pt x="543" y="1378"/>
                </a:lnTo>
                <a:lnTo>
                  <a:pt x="452" y="1192"/>
                </a:lnTo>
                <a:lnTo>
                  <a:pt x="361" y="933"/>
                </a:lnTo>
                <a:lnTo>
                  <a:pt x="272" y="621"/>
                </a:lnTo>
                <a:lnTo>
                  <a:pt x="227" y="462"/>
                </a:lnTo>
                <a:lnTo>
                  <a:pt x="182" y="313"/>
                </a:lnTo>
                <a:lnTo>
                  <a:pt x="136" y="184"/>
                </a:lnTo>
                <a:lnTo>
                  <a:pt x="91" y="85"/>
                </a:lnTo>
                <a:lnTo>
                  <a:pt x="45" y="21"/>
                </a:lnTo>
                <a:lnTo>
                  <a:pt x="0" y="0"/>
                </a:lnTo>
              </a:path>
            </a:pathLst>
          </a:custGeom>
          <a:noFill/>
          <a:ln w="50800" cap="rnd">
            <a:solidFill>
              <a:schemeClr val="accent2"/>
            </a:solidFill>
            <a:round/>
            <a:headEnd/>
            <a:tailEnd/>
          </a:ln>
        </p:spPr>
        <p:txBody>
          <a:bodyPr/>
          <a:lstStyle/>
          <a:p>
            <a:endParaRPr lang="en-US"/>
          </a:p>
        </p:txBody>
      </p:sp>
      <p:sp>
        <p:nvSpPr>
          <p:cNvPr id="41996" name="Freeform 12"/>
          <p:cNvSpPr>
            <a:spLocks/>
          </p:cNvSpPr>
          <p:nvPr/>
        </p:nvSpPr>
        <p:spPr bwMode="auto">
          <a:xfrm>
            <a:off x="4670425" y="3381375"/>
            <a:ext cx="1366838" cy="2527300"/>
          </a:xfrm>
          <a:custGeom>
            <a:avLst/>
            <a:gdLst>
              <a:gd name="T0" fmla="*/ 0 w 861"/>
              <a:gd name="T1" fmla="*/ 1591 h 1592"/>
              <a:gd name="T2" fmla="*/ 91 w 861"/>
              <a:gd name="T3" fmla="*/ 1572 h 1592"/>
              <a:gd name="T4" fmla="*/ 137 w 861"/>
              <a:gd name="T5" fmla="*/ 1554 h 1592"/>
              <a:gd name="T6" fmla="*/ 182 w 861"/>
              <a:gd name="T7" fmla="*/ 1529 h 1592"/>
              <a:gd name="T8" fmla="*/ 226 w 861"/>
              <a:gd name="T9" fmla="*/ 1492 h 1592"/>
              <a:gd name="T10" fmla="*/ 271 w 861"/>
              <a:gd name="T11" fmla="*/ 1442 h 1592"/>
              <a:gd name="T12" fmla="*/ 316 w 861"/>
              <a:gd name="T13" fmla="*/ 1378 h 1592"/>
              <a:gd name="T14" fmla="*/ 407 w 861"/>
              <a:gd name="T15" fmla="*/ 1192 h 1592"/>
              <a:gd name="T16" fmla="*/ 498 w 861"/>
              <a:gd name="T17" fmla="*/ 933 h 1592"/>
              <a:gd name="T18" fmla="*/ 589 w 861"/>
              <a:gd name="T19" fmla="*/ 621 h 1592"/>
              <a:gd name="T20" fmla="*/ 635 w 861"/>
              <a:gd name="T21" fmla="*/ 462 h 1592"/>
              <a:gd name="T22" fmla="*/ 680 w 861"/>
              <a:gd name="T23" fmla="*/ 313 h 1592"/>
              <a:gd name="T24" fmla="*/ 723 w 861"/>
              <a:gd name="T25" fmla="*/ 184 h 1592"/>
              <a:gd name="T26" fmla="*/ 769 w 861"/>
              <a:gd name="T27" fmla="*/ 85 h 1592"/>
              <a:gd name="T28" fmla="*/ 814 w 861"/>
              <a:gd name="T29" fmla="*/ 21 h 1592"/>
              <a:gd name="T30" fmla="*/ 860 w 861"/>
              <a:gd name="T31" fmla="*/ 0 h 159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61"/>
              <a:gd name="T49" fmla="*/ 0 h 1592"/>
              <a:gd name="T50" fmla="*/ 861 w 861"/>
              <a:gd name="T51" fmla="*/ 1592 h 159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61" h="1592">
                <a:moveTo>
                  <a:pt x="0" y="1591"/>
                </a:moveTo>
                <a:lnTo>
                  <a:pt x="91" y="1572"/>
                </a:lnTo>
                <a:lnTo>
                  <a:pt x="137" y="1554"/>
                </a:lnTo>
                <a:lnTo>
                  <a:pt x="182" y="1529"/>
                </a:lnTo>
                <a:lnTo>
                  <a:pt x="226" y="1492"/>
                </a:lnTo>
                <a:lnTo>
                  <a:pt x="271" y="1442"/>
                </a:lnTo>
                <a:lnTo>
                  <a:pt x="316" y="1378"/>
                </a:lnTo>
                <a:lnTo>
                  <a:pt x="407" y="1192"/>
                </a:lnTo>
                <a:lnTo>
                  <a:pt x="498" y="933"/>
                </a:lnTo>
                <a:lnTo>
                  <a:pt x="589" y="621"/>
                </a:lnTo>
                <a:lnTo>
                  <a:pt x="635" y="462"/>
                </a:lnTo>
                <a:lnTo>
                  <a:pt x="680" y="313"/>
                </a:lnTo>
                <a:lnTo>
                  <a:pt x="723" y="184"/>
                </a:lnTo>
                <a:lnTo>
                  <a:pt x="769" y="85"/>
                </a:lnTo>
                <a:lnTo>
                  <a:pt x="814" y="21"/>
                </a:lnTo>
                <a:lnTo>
                  <a:pt x="860" y="0"/>
                </a:lnTo>
              </a:path>
            </a:pathLst>
          </a:custGeom>
          <a:noFill/>
          <a:ln w="50800" cap="rnd">
            <a:solidFill>
              <a:schemeClr val="accent2"/>
            </a:solidFill>
            <a:round/>
            <a:headEnd/>
            <a:tailEnd/>
          </a:ln>
        </p:spPr>
        <p:txBody>
          <a:bodyPr/>
          <a:lstStyle/>
          <a:p>
            <a:endParaRPr lang="en-US"/>
          </a:p>
        </p:txBody>
      </p:sp>
      <p:sp>
        <p:nvSpPr>
          <p:cNvPr id="41997" name="Line 13"/>
          <p:cNvSpPr>
            <a:spLocks noChangeShapeType="1"/>
          </p:cNvSpPr>
          <p:nvPr/>
        </p:nvSpPr>
        <p:spPr bwMode="auto">
          <a:xfrm>
            <a:off x="9269413" y="5924550"/>
            <a:ext cx="0" cy="1588"/>
          </a:xfrm>
          <a:prstGeom prst="line">
            <a:avLst/>
          </a:prstGeom>
          <a:noFill/>
          <a:ln w="25400">
            <a:solidFill>
              <a:schemeClr val="tx1"/>
            </a:solidFill>
            <a:round/>
            <a:headEnd/>
            <a:tailEnd/>
          </a:ln>
        </p:spPr>
        <p:txBody>
          <a:bodyPr wrap="none" anchor="ctr"/>
          <a:lstStyle/>
          <a:p>
            <a:endParaRPr lang="en-US"/>
          </a:p>
        </p:txBody>
      </p:sp>
      <p:sp>
        <p:nvSpPr>
          <p:cNvPr id="41998" name="Line 14"/>
          <p:cNvSpPr>
            <a:spLocks noChangeShapeType="1"/>
          </p:cNvSpPr>
          <p:nvPr/>
        </p:nvSpPr>
        <p:spPr bwMode="auto">
          <a:xfrm>
            <a:off x="8623300" y="5924550"/>
            <a:ext cx="0" cy="1588"/>
          </a:xfrm>
          <a:prstGeom prst="line">
            <a:avLst/>
          </a:prstGeom>
          <a:noFill/>
          <a:ln w="25400">
            <a:solidFill>
              <a:schemeClr val="tx1"/>
            </a:solidFill>
            <a:round/>
            <a:headEnd/>
            <a:tailEnd/>
          </a:ln>
        </p:spPr>
        <p:txBody>
          <a:bodyPr wrap="none" anchor="ctr"/>
          <a:lstStyle/>
          <a:p>
            <a:endParaRPr lang="en-US"/>
          </a:p>
        </p:txBody>
      </p:sp>
      <p:sp>
        <p:nvSpPr>
          <p:cNvPr id="41999" name="Line 15"/>
          <p:cNvSpPr>
            <a:spLocks noChangeShapeType="1"/>
          </p:cNvSpPr>
          <p:nvPr/>
        </p:nvSpPr>
        <p:spPr bwMode="auto">
          <a:xfrm>
            <a:off x="7974013" y="5924550"/>
            <a:ext cx="0" cy="1588"/>
          </a:xfrm>
          <a:prstGeom prst="line">
            <a:avLst/>
          </a:prstGeom>
          <a:noFill/>
          <a:ln w="25400">
            <a:solidFill>
              <a:schemeClr val="tx1"/>
            </a:solidFill>
            <a:round/>
            <a:headEnd/>
            <a:tailEnd/>
          </a:ln>
        </p:spPr>
        <p:txBody>
          <a:bodyPr wrap="none" anchor="ctr"/>
          <a:lstStyle/>
          <a:p>
            <a:endParaRPr lang="en-US"/>
          </a:p>
        </p:txBody>
      </p:sp>
      <p:sp>
        <p:nvSpPr>
          <p:cNvPr id="42000" name="Line 16"/>
          <p:cNvSpPr>
            <a:spLocks noChangeShapeType="1"/>
          </p:cNvSpPr>
          <p:nvPr/>
        </p:nvSpPr>
        <p:spPr bwMode="auto">
          <a:xfrm>
            <a:off x="7327900" y="5924550"/>
            <a:ext cx="0" cy="1588"/>
          </a:xfrm>
          <a:prstGeom prst="line">
            <a:avLst/>
          </a:prstGeom>
          <a:noFill/>
          <a:ln w="25400">
            <a:solidFill>
              <a:schemeClr val="tx1"/>
            </a:solidFill>
            <a:round/>
            <a:headEnd/>
            <a:tailEnd/>
          </a:ln>
        </p:spPr>
        <p:txBody>
          <a:bodyPr wrap="none" anchor="ctr"/>
          <a:lstStyle/>
          <a:p>
            <a:endParaRPr lang="en-US"/>
          </a:p>
        </p:txBody>
      </p:sp>
      <p:sp>
        <p:nvSpPr>
          <p:cNvPr id="42001" name="Line 17"/>
          <p:cNvSpPr>
            <a:spLocks noChangeShapeType="1"/>
          </p:cNvSpPr>
          <p:nvPr/>
        </p:nvSpPr>
        <p:spPr bwMode="auto">
          <a:xfrm>
            <a:off x="6681788" y="5924550"/>
            <a:ext cx="0" cy="1588"/>
          </a:xfrm>
          <a:prstGeom prst="line">
            <a:avLst/>
          </a:prstGeom>
          <a:noFill/>
          <a:ln w="25400">
            <a:solidFill>
              <a:schemeClr val="tx1"/>
            </a:solidFill>
            <a:round/>
            <a:headEnd/>
            <a:tailEnd/>
          </a:ln>
        </p:spPr>
        <p:txBody>
          <a:bodyPr wrap="none" anchor="ctr"/>
          <a:lstStyle/>
          <a:p>
            <a:endParaRPr lang="en-US"/>
          </a:p>
        </p:txBody>
      </p:sp>
      <p:sp>
        <p:nvSpPr>
          <p:cNvPr id="42002" name="Line 18"/>
          <p:cNvSpPr>
            <a:spLocks noChangeShapeType="1"/>
          </p:cNvSpPr>
          <p:nvPr/>
        </p:nvSpPr>
        <p:spPr bwMode="auto">
          <a:xfrm>
            <a:off x="6035675" y="5924550"/>
            <a:ext cx="0" cy="1588"/>
          </a:xfrm>
          <a:prstGeom prst="line">
            <a:avLst/>
          </a:prstGeom>
          <a:noFill/>
          <a:ln w="25400">
            <a:solidFill>
              <a:schemeClr val="tx1"/>
            </a:solidFill>
            <a:round/>
            <a:headEnd/>
            <a:tailEnd/>
          </a:ln>
        </p:spPr>
        <p:txBody>
          <a:bodyPr wrap="none" anchor="ctr"/>
          <a:lstStyle/>
          <a:p>
            <a:endParaRPr lang="en-US"/>
          </a:p>
        </p:txBody>
      </p:sp>
      <p:sp>
        <p:nvSpPr>
          <p:cNvPr id="42003" name="Line 19"/>
          <p:cNvSpPr>
            <a:spLocks noChangeShapeType="1"/>
          </p:cNvSpPr>
          <p:nvPr/>
        </p:nvSpPr>
        <p:spPr bwMode="auto">
          <a:xfrm>
            <a:off x="5389563" y="5924550"/>
            <a:ext cx="0" cy="1588"/>
          </a:xfrm>
          <a:prstGeom prst="line">
            <a:avLst/>
          </a:prstGeom>
          <a:noFill/>
          <a:ln w="25400">
            <a:solidFill>
              <a:schemeClr val="tx1"/>
            </a:solidFill>
            <a:round/>
            <a:headEnd/>
            <a:tailEnd/>
          </a:ln>
        </p:spPr>
        <p:txBody>
          <a:bodyPr wrap="none" anchor="ctr"/>
          <a:lstStyle/>
          <a:p>
            <a:endParaRPr lang="en-US"/>
          </a:p>
        </p:txBody>
      </p:sp>
      <p:sp>
        <p:nvSpPr>
          <p:cNvPr id="42004" name="Line 20"/>
          <p:cNvSpPr>
            <a:spLocks noChangeShapeType="1"/>
          </p:cNvSpPr>
          <p:nvPr/>
        </p:nvSpPr>
        <p:spPr bwMode="auto">
          <a:xfrm>
            <a:off x="4743450" y="5924550"/>
            <a:ext cx="0" cy="1588"/>
          </a:xfrm>
          <a:prstGeom prst="line">
            <a:avLst/>
          </a:prstGeom>
          <a:noFill/>
          <a:ln w="25400">
            <a:solidFill>
              <a:schemeClr val="tx1"/>
            </a:solidFill>
            <a:round/>
            <a:headEnd/>
            <a:tailEnd/>
          </a:ln>
        </p:spPr>
        <p:txBody>
          <a:bodyPr wrap="none" anchor="ctr"/>
          <a:lstStyle/>
          <a:p>
            <a:endParaRPr lang="en-US"/>
          </a:p>
        </p:txBody>
      </p:sp>
      <p:sp>
        <p:nvSpPr>
          <p:cNvPr id="42005" name="Line 21"/>
          <p:cNvSpPr>
            <a:spLocks noChangeShapeType="1"/>
          </p:cNvSpPr>
          <p:nvPr/>
        </p:nvSpPr>
        <p:spPr bwMode="auto">
          <a:xfrm>
            <a:off x="4097338" y="5924550"/>
            <a:ext cx="0" cy="1588"/>
          </a:xfrm>
          <a:prstGeom prst="line">
            <a:avLst/>
          </a:prstGeom>
          <a:noFill/>
          <a:ln w="25400">
            <a:solidFill>
              <a:schemeClr val="tx1"/>
            </a:solidFill>
            <a:round/>
            <a:headEnd/>
            <a:tailEnd/>
          </a:ln>
        </p:spPr>
        <p:txBody>
          <a:bodyPr wrap="none" anchor="ctr"/>
          <a:lstStyle/>
          <a:p>
            <a:endParaRPr lang="en-US"/>
          </a:p>
        </p:txBody>
      </p:sp>
      <p:sp>
        <p:nvSpPr>
          <p:cNvPr id="42006" name="Line 22"/>
          <p:cNvSpPr>
            <a:spLocks noChangeShapeType="1"/>
          </p:cNvSpPr>
          <p:nvPr/>
        </p:nvSpPr>
        <p:spPr bwMode="auto">
          <a:xfrm>
            <a:off x="3451225" y="5924550"/>
            <a:ext cx="0" cy="1588"/>
          </a:xfrm>
          <a:prstGeom prst="line">
            <a:avLst/>
          </a:prstGeom>
          <a:noFill/>
          <a:ln w="25400">
            <a:solidFill>
              <a:schemeClr val="tx1"/>
            </a:solidFill>
            <a:round/>
            <a:headEnd/>
            <a:tailEnd/>
          </a:ln>
        </p:spPr>
        <p:txBody>
          <a:bodyPr wrap="none" anchor="ctr"/>
          <a:lstStyle/>
          <a:p>
            <a:endParaRPr lang="en-US"/>
          </a:p>
        </p:txBody>
      </p:sp>
      <p:sp>
        <p:nvSpPr>
          <p:cNvPr id="42007" name="Rectangle 23"/>
          <p:cNvSpPr>
            <a:spLocks noChangeArrowheads="1"/>
          </p:cNvSpPr>
          <p:nvPr/>
        </p:nvSpPr>
        <p:spPr bwMode="auto">
          <a:xfrm>
            <a:off x="5638801" y="5943601"/>
            <a:ext cx="796925" cy="366767"/>
          </a:xfrm>
          <a:prstGeom prst="rect">
            <a:avLst/>
          </a:prstGeom>
          <a:noFill/>
          <a:ln w="12700">
            <a:noFill/>
            <a:miter lim="800000"/>
            <a:headEnd/>
            <a:tailEnd/>
          </a:ln>
        </p:spPr>
        <p:txBody>
          <a:bodyPr lIns="90488" tIns="44450" rIns="90488" bIns="44450">
            <a:spAutoFit/>
          </a:bodyPr>
          <a:lstStyle/>
          <a:p>
            <a:pPr eaLnBrk="0" hangingPunct="0">
              <a:spcBef>
                <a:spcPct val="50000"/>
              </a:spcBef>
            </a:pPr>
            <a:r>
              <a:rPr lang="en-US"/>
              <a:t>0</a:t>
            </a:r>
          </a:p>
        </p:txBody>
      </p:sp>
      <p:sp>
        <p:nvSpPr>
          <p:cNvPr id="42008" name="Line 24"/>
          <p:cNvSpPr>
            <a:spLocks noChangeShapeType="1"/>
          </p:cNvSpPr>
          <p:nvPr/>
        </p:nvSpPr>
        <p:spPr bwMode="auto">
          <a:xfrm flipH="1">
            <a:off x="7502525" y="4800600"/>
            <a:ext cx="685800" cy="685800"/>
          </a:xfrm>
          <a:prstGeom prst="line">
            <a:avLst/>
          </a:prstGeom>
          <a:noFill/>
          <a:ln w="25400">
            <a:solidFill>
              <a:schemeClr val="tx1"/>
            </a:solidFill>
            <a:round/>
            <a:headEnd/>
            <a:tailEnd type="triangle" w="med" len="med"/>
          </a:ln>
        </p:spPr>
        <p:txBody>
          <a:bodyPr wrap="none" anchor="ctr"/>
          <a:lstStyle/>
          <a:p>
            <a:endParaRPr lang="en-US"/>
          </a:p>
        </p:txBody>
      </p:sp>
      <p:sp>
        <p:nvSpPr>
          <p:cNvPr id="42009" name="Rectangle 25"/>
          <p:cNvSpPr>
            <a:spLocks noChangeArrowheads="1"/>
          </p:cNvSpPr>
          <p:nvPr/>
        </p:nvSpPr>
        <p:spPr bwMode="auto">
          <a:xfrm>
            <a:off x="8001001" y="4419600"/>
            <a:ext cx="1787525" cy="406400"/>
          </a:xfrm>
          <a:prstGeom prst="rect">
            <a:avLst/>
          </a:prstGeom>
          <a:solidFill>
            <a:srgbClr val="FFCCCC"/>
          </a:solidFill>
          <a:ln w="12700">
            <a:solidFill>
              <a:schemeClr val="tx1"/>
            </a:solidFill>
            <a:miter lim="800000"/>
            <a:headEnd/>
            <a:tailEnd/>
          </a:ln>
        </p:spPr>
        <p:txBody>
          <a:bodyPr lIns="90488" tIns="44450" rIns="90488" bIns="44450">
            <a:spAutoFit/>
          </a:bodyPr>
          <a:lstStyle/>
          <a:p>
            <a:pPr eaLnBrk="0" hangingPunct="0">
              <a:spcBef>
                <a:spcPct val="50000"/>
              </a:spcBef>
            </a:pPr>
            <a:r>
              <a:rPr lang="en-US" sz="2000" i="1"/>
              <a:t>t  </a:t>
            </a:r>
            <a:r>
              <a:rPr lang="en-US" sz="2000"/>
              <a:t>(</a:t>
            </a:r>
            <a:r>
              <a:rPr lang="en-US" sz="2000" i="1"/>
              <a:t>df</a:t>
            </a:r>
            <a:r>
              <a:rPr lang="en-US" sz="2000"/>
              <a:t> = 5)</a:t>
            </a:r>
          </a:p>
        </p:txBody>
      </p:sp>
      <p:sp>
        <p:nvSpPr>
          <p:cNvPr id="42010" name="Line 26"/>
          <p:cNvSpPr>
            <a:spLocks noChangeShapeType="1"/>
          </p:cNvSpPr>
          <p:nvPr/>
        </p:nvSpPr>
        <p:spPr bwMode="auto">
          <a:xfrm flipH="1">
            <a:off x="6664325" y="4038600"/>
            <a:ext cx="927100" cy="685800"/>
          </a:xfrm>
          <a:prstGeom prst="line">
            <a:avLst/>
          </a:prstGeom>
          <a:noFill/>
          <a:ln w="25400">
            <a:solidFill>
              <a:schemeClr val="tx1"/>
            </a:solidFill>
            <a:round/>
            <a:headEnd/>
            <a:tailEnd type="triangle" w="med" len="med"/>
          </a:ln>
        </p:spPr>
        <p:txBody>
          <a:bodyPr wrap="none" anchor="ctr"/>
          <a:lstStyle/>
          <a:p>
            <a:endParaRPr lang="en-US"/>
          </a:p>
        </p:txBody>
      </p:sp>
      <p:sp>
        <p:nvSpPr>
          <p:cNvPr id="42011" name="Rectangle 27"/>
          <p:cNvSpPr>
            <a:spLocks noChangeArrowheads="1"/>
          </p:cNvSpPr>
          <p:nvPr/>
        </p:nvSpPr>
        <p:spPr bwMode="auto">
          <a:xfrm>
            <a:off x="7162801" y="3657600"/>
            <a:ext cx="1787525" cy="406400"/>
          </a:xfrm>
          <a:prstGeom prst="rect">
            <a:avLst/>
          </a:prstGeom>
          <a:solidFill>
            <a:srgbClr val="C7DAF7"/>
          </a:solidFill>
          <a:ln w="12700">
            <a:solidFill>
              <a:schemeClr val="tx1"/>
            </a:solidFill>
            <a:miter lim="800000"/>
            <a:headEnd/>
            <a:tailEnd/>
          </a:ln>
        </p:spPr>
        <p:txBody>
          <a:bodyPr lIns="90488" tIns="44450" rIns="90488" bIns="44450">
            <a:spAutoFit/>
          </a:bodyPr>
          <a:lstStyle/>
          <a:p>
            <a:pPr eaLnBrk="0" hangingPunct="0">
              <a:spcBef>
                <a:spcPct val="50000"/>
              </a:spcBef>
            </a:pPr>
            <a:r>
              <a:rPr lang="en-US" sz="2000"/>
              <a:t> </a:t>
            </a:r>
            <a:r>
              <a:rPr lang="en-US" sz="2000" i="1"/>
              <a:t>t  </a:t>
            </a:r>
            <a:r>
              <a:rPr lang="en-US" sz="2000"/>
              <a:t>(</a:t>
            </a:r>
            <a:r>
              <a:rPr lang="en-US" sz="2000" i="1"/>
              <a:t>df</a:t>
            </a:r>
            <a:r>
              <a:rPr lang="en-US" sz="2000"/>
              <a:t> = 13)</a:t>
            </a:r>
          </a:p>
        </p:txBody>
      </p:sp>
      <p:sp>
        <p:nvSpPr>
          <p:cNvPr id="42012" name="Rectangle 28"/>
          <p:cNvSpPr>
            <a:spLocks noChangeArrowheads="1"/>
          </p:cNvSpPr>
          <p:nvPr/>
        </p:nvSpPr>
        <p:spPr bwMode="auto">
          <a:xfrm>
            <a:off x="1828800" y="3962400"/>
            <a:ext cx="3276600" cy="832728"/>
          </a:xfrm>
          <a:prstGeom prst="rect">
            <a:avLst/>
          </a:prstGeom>
          <a:solidFill>
            <a:srgbClr val="FDE0BD"/>
          </a:solidFill>
          <a:ln w="12700">
            <a:solidFill>
              <a:schemeClr val="tx1"/>
            </a:solidFill>
            <a:miter lim="800000"/>
            <a:headEnd/>
            <a:tailEnd/>
          </a:ln>
        </p:spPr>
        <p:txBody>
          <a:bodyPr lIns="90488" tIns="44450" rIns="90488" bIns="44450">
            <a:spAutoFit/>
          </a:bodyPr>
          <a:lstStyle/>
          <a:p>
            <a:pPr algn="l" eaLnBrk="0" hangingPunct="0">
              <a:lnSpc>
                <a:spcPct val="80000"/>
              </a:lnSpc>
              <a:spcBef>
                <a:spcPct val="50000"/>
              </a:spcBef>
            </a:pPr>
            <a:r>
              <a:rPr lang="en-US" sz="2000"/>
              <a:t>t-distributions are bell-shaped and symmetric, but have ‘fatter’ tails than the normal</a:t>
            </a:r>
          </a:p>
        </p:txBody>
      </p:sp>
      <p:sp>
        <p:nvSpPr>
          <p:cNvPr id="42013" name="Line 29"/>
          <p:cNvSpPr>
            <a:spLocks noChangeShapeType="1"/>
          </p:cNvSpPr>
          <p:nvPr/>
        </p:nvSpPr>
        <p:spPr bwMode="auto">
          <a:xfrm>
            <a:off x="5445125" y="2895600"/>
            <a:ext cx="457200" cy="533400"/>
          </a:xfrm>
          <a:prstGeom prst="line">
            <a:avLst/>
          </a:prstGeom>
          <a:noFill/>
          <a:ln w="28575">
            <a:solidFill>
              <a:schemeClr val="tx1"/>
            </a:solidFill>
            <a:round/>
            <a:headEnd/>
            <a:tailEnd type="triangle" w="med" len="med"/>
          </a:ln>
        </p:spPr>
        <p:txBody>
          <a:bodyPr wrap="none" anchor="ctr"/>
          <a:lstStyle/>
          <a:p>
            <a:endParaRPr lang="en-US"/>
          </a:p>
        </p:txBody>
      </p:sp>
      <p:sp>
        <p:nvSpPr>
          <p:cNvPr id="42014" name="Rectangle 30"/>
          <p:cNvSpPr>
            <a:spLocks noChangeArrowheads="1"/>
          </p:cNvSpPr>
          <p:nvPr/>
        </p:nvSpPr>
        <p:spPr bwMode="auto">
          <a:xfrm>
            <a:off x="3733801" y="2514601"/>
            <a:ext cx="1787525" cy="994311"/>
          </a:xfrm>
          <a:prstGeom prst="rect">
            <a:avLst/>
          </a:prstGeom>
          <a:solidFill>
            <a:srgbClr val="FFE989"/>
          </a:solidFill>
          <a:ln w="12700">
            <a:solidFill>
              <a:schemeClr val="tx1"/>
            </a:solidFill>
            <a:miter lim="800000"/>
            <a:headEnd/>
            <a:tailEnd/>
          </a:ln>
        </p:spPr>
        <p:txBody>
          <a:bodyPr lIns="90488" tIns="44450" rIns="90488" bIns="44450">
            <a:spAutoFit/>
          </a:bodyPr>
          <a:lstStyle/>
          <a:p>
            <a:pPr eaLnBrk="0" hangingPunct="0">
              <a:spcBef>
                <a:spcPct val="50000"/>
              </a:spcBef>
            </a:pPr>
            <a:r>
              <a:rPr lang="en-US" sz="2000"/>
              <a:t>Standard Normal</a:t>
            </a:r>
          </a:p>
          <a:p>
            <a:pPr eaLnBrk="0" hangingPunct="0">
              <a:lnSpc>
                <a:spcPct val="30000"/>
              </a:lnSpc>
              <a:spcBef>
                <a:spcPct val="50000"/>
              </a:spcBef>
            </a:pPr>
            <a:r>
              <a:rPr lang="en-US" sz="2000"/>
              <a:t>(t with df = </a:t>
            </a:r>
            <a:r>
              <a:rPr lang="en-US" sz="2000">
                <a:cs typeface="Arial" charset="0"/>
                <a:sym typeface="Times New Roman" pitchFamily="-108" charset="0"/>
              </a:rPr>
              <a:t>∞)</a:t>
            </a:r>
          </a:p>
        </p:txBody>
      </p:sp>
      <p:sp>
        <p:nvSpPr>
          <p:cNvPr id="42015" name="Line 31"/>
          <p:cNvSpPr>
            <a:spLocks noChangeShapeType="1"/>
          </p:cNvSpPr>
          <p:nvPr/>
        </p:nvSpPr>
        <p:spPr bwMode="auto">
          <a:xfrm>
            <a:off x="2819400" y="6019800"/>
            <a:ext cx="6400800" cy="0"/>
          </a:xfrm>
          <a:prstGeom prst="line">
            <a:avLst/>
          </a:prstGeom>
          <a:noFill/>
          <a:ln w="19050">
            <a:solidFill>
              <a:schemeClr val="tx1"/>
            </a:solidFill>
            <a:round/>
            <a:headEnd/>
            <a:tailEnd/>
          </a:ln>
        </p:spPr>
        <p:txBody>
          <a:bodyPr wrap="none" anchor="ctr"/>
          <a:lstStyle/>
          <a:p>
            <a:endParaRPr lang="en-US"/>
          </a:p>
        </p:txBody>
      </p:sp>
      <p:sp>
        <p:nvSpPr>
          <p:cNvPr id="42016" name="Text Box 32"/>
          <p:cNvSpPr txBox="1">
            <a:spLocks noChangeArrowheads="1"/>
          </p:cNvSpPr>
          <p:nvPr/>
        </p:nvSpPr>
        <p:spPr bwMode="auto">
          <a:xfrm>
            <a:off x="2879725" y="1487488"/>
            <a:ext cx="184150" cy="457200"/>
          </a:xfrm>
          <a:prstGeom prst="rect">
            <a:avLst/>
          </a:prstGeom>
          <a:noFill/>
          <a:ln w="19050">
            <a:noFill/>
            <a:miter lim="800000"/>
            <a:headEnd/>
            <a:tailEnd/>
          </a:ln>
        </p:spPr>
        <p:txBody>
          <a:bodyPr wrap="none">
            <a:spAutoFit/>
          </a:bodyPr>
          <a:lstStyle/>
          <a:p>
            <a:pPr algn="l"/>
            <a:endParaRPr lang="en-US" sz="2400"/>
          </a:p>
        </p:txBody>
      </p:sp>
      <p:sp>
        <p:nvSpPr>
          <p:cNvPr id="42017" name="Rectangle 33"/>
          <p:cNvSpPr>
            <a:spLocks noChangeArrowheads="1"/>
          </p:cNvSpPr>
          <p:nvPr/>
        </p:nvSpPr>
        <p:spPr bwMode="auto">
          <a:xfrm>
            <a:off x="3962400" y="1524000"/>
            <a:ext cx="5257800" cy="340286"/>
          </a:xfrm>
          <a:prstGeom prst="rect">
            <a:avLst/>
          </a:prstGeom>
          <a:noFill/>
          <a:ln w="12700">
            <a:noFill/>
            <a:miter lim="800000"/>
            <a:headEnd/>
            <a:tailEnd/>
          </a:ln>
        </p:spPr>
        <p:txBody>
          <a:bodyPr lIns="90488" tIns="44450" rIns="90488" bIns="44450">
            <a:spAutoFit/>
          </a:bodyPr>
          <a:lstStyle/>
          <a:p>
            <a:pPr algn="l" eaLnBrk="0" hangingPunct="0">
              <a:lnSpc>
                <a:spcPct val="80000"/>
              </a:lnSpc>
              <a:spcBef>
                <a:spcPct val="50000"/>
              </a:spcBef>
            </a:pPr>
            <a:r>
              <a:rPr lang="en-US" dirty="0"/>
              <a:t>Note:  </a:t>
            </a:r>
            <a:r>
              <a:rPr lang="en-US" sz="2000" dirty="0"/>
              <a:t>t</a:t>
            </a:r>
            <a:r>
              <a:rPr lang="en-US" dirty="0"/>
              <a:t>            Z  as  n  increases</a:t>
            </a:r>
          </a:p>
        </p:txBody>
      </p:sp>
      <p:sp>
        <p:nvSpPr>
          <p:cNvPr id="42018" name="Line 34"/>
          <p:cNvSpPr>
            <a:spLocks noChangeShapeType="1"/>
          </p:cNvSpPr>
          <p:nvPr/>
        </p:nvSpPr>
        <p:spPr bwMode="auto">
          <a:xfrm>
            <a:off x="4876800" y="1676400"/>
            <a:ext cx="457200" cy="0"/>
          </a:xfrm>
          <a:prstGeom prst="line">
            <a:avLst/>
          </a:prstGeom>
          <a:noFill/>
          <a:ln w="28575">
            <a:solidFill>
              <a:schemeClr val="tx1"/>
            </a:solidFill>
            <a:round/>
            <a:headEnd/>
            <a:tailEnd type="triangle" w="med" len="med"/>
          </a:ln>
        </p:spPr>
        <p:txBody>
          <a:bodyPr wrap="none" anchor="ct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1"/>
          <p:cNvSpPr>
            <a:spLocks noChangeArrowheads="1"/>
          </p:cNvSpPr>
          <p:nvPr/>
        </p:nvSpPr>
        <p:spPr bwMode="auto">
          <a:xfrm>
            <a:off x="4448176" y="2416176"/>
            <a:ext cx="962025" cy="695325"/>
          </a:xfrm>
          <a:prstGeom prst="rect">
            <a:avLst/>
          </a:prstGeom>
          <a:solidFill>
            <a:srgbClr val="FDE0BD"/>
          </a:solidFill>
          <a:ln w="12700">
            <a:noFill/>
            <a:miter lim="800000"/>
            <a:headEnd/>
            <a:tailEnd/>
          </a:ln>
        </p:spPr>
        <p:txBody>
          <a:bodyPr wrap="none" anchor="ctr"/>
          <a:lstStyle/>
          <a:p>
            <a:endParaRPr lang="en-US"/>
          </a:p>
        </p:txBody>
      </p:sp>
      <p:sp>
        <p:nvSpPr>
          <p:cNvPr id="43011" name="Rectangle 2"/>
          <p:cNvSpPr>
            <a:spLocks noChangeArrowheads="1"/>
          </p:cNvSpPr>
          <p:nvPr/>
        </p:nvSpPr>
        <p:spPr bwMode="auto">
          <a:xfrm>
            <a:off x="2514600" y="2438401"/>
            <a:ext cx="990600" cy="708025"/>
          </a:xfrm>
          <a:prstGeom prst="rect">
            <a:avLst/>
          </a:prstGeom>
          <a:solidFill>
            <a:srgbClr val="FDE0BD"/>
          </a:solidFill>
          <a:ln w="12700">
            <a:noFill/>
            <a:miter lim="800000"/>
            <a:headEnd/>
            <a:tailEnd/>
          </a:ln>
        </p:spPr>
        <p:txBody>
          <a:bodyPr wrap="none" anchor="ctr"/>
          <a:lstStyle/>
          <a:p>
            <a:endParaRPr lang="en-US"/>
          </a:p>
        </p:txBody>
      </p:sp>
      <p:sp>
        <p:nvSpPr>
          <p:cNvPr id="43012" name="Rectangle 3"/>
          <p:cNvSpPr>
            <a:spLocks noGrp="1" noChangeArrowheads="1"/>
          </p:cNvSpPr>
          <p:nvPr>
            <p:ph type="title"/>
          </p:nvPr>
        </p:nvSpPr>
        <p:spPr/>
        <p:txBody>
          <a:bodyPr/>
          <a:lstStyle/>
          <a:p>
            <a:pPr eaLnBrk="1" hangingPunct="1"/>
            <a:r>
              <a:rPr lang="en-US"/>
              <a:t>Student’s t Table</a:t>
            </a:r>
          </a:p>
        </p:txBody>
      </p:sp>
      <p:sp>
        <p:nvSpPr>
          <p:cNvPr id="43013" name="Rectangle 4"/>
          <p:cNvSpPr>
            <a:spLocks noChangeArrowheads="1"/>
          </p:cNvSpPr>
          <p:nvPr/>
        </p:nvSpPr>
        <p:spPr bwMode="auto">
          <a:xfrm>
            <a:off x="2514600" y="1828800"/>
            <a:ext cx="2895600" cy="609600"/>
          </a:xfrm>
          <a:prstGeom prst="rect">
            <a:avLst/>
          </a:prstGeom>
          <a:solidFill>
            <a:srgbClr val="FDE0BD"/>
          </a:solidFill>
          <a:ln w="12700">
            <a:noFill/>
            <a:miter lim="800000"/>
            <a:headEnd/>
            <a:tailEnd/>
          </a:ln>
        </p:spPr>
        <p:txBody>
          <a:bodyPr wrap="none" anchor="ctr"/>
          <a:lstStyle/>
          <a:p>
            <a:endParaRPr lang="en-US"/>
          </a:p>
        </p:txBody>
      </p:sp>
      <p:sp>
        <p:nvSpPr>
          <p:cNvPr id="43014" name="Rectangle 5"/>
          <p:cNvSpPr>
            <a:spLocks noChangeArrowheads="1"/>
          </p:cNvSpPr>
          <p:nvPr/>
        </p:nvSpPr>
        <p:spPr bwMode="auto">
          <a:xfrm>
            <a:off x="2514600" y="1828800"/>
            <a:ext cx="2895600" cy="469900"/>
          </a:xfrm>
          <a:prstGeom prst="rect">
            <a:avLst/>
          </a:prstGeom>
          <a:solidFill>
            <a:srgbClr val="FDE0BD"/>
          </a:solidFill>
          <a:ln w="12700">
            <a:noFill/>
            <a:miter lim="800000"/>
            <a:headEnd/>
            <a:tailEnd/>
          </a:ln>
        </p:spPr>
        <p:txBody>
          <a:bodyPr lIns="90488" tIns="44450" rIns="90488" bIns="44450">
            <a:spAutoFit/>
          </a:bodyPr>
          <a:lstStyle/>
          <a:p>
            <a:pPr algn="l" eaLnBrk="0" hangingPunct="0"/>
            <a:r>
              <a:rPr lang="en-US" sz="2500" b="1">
                <a:solidFill>
                  <a:srgbClr val="010000"/>
                </a:solidFill>
              </a:rPr>
              <a:t>Upper Tail Area</a:t>
            </a:r>
          </a:p>
        </p:txBody>
      </p:sp>
      <p:sp>
        <p:nvSpPr>
          <p:cNvPr id="43015" name="Rectangle 6"/>
          <p:cNvSpPr>
            <a:spLocks noChangeArrowheads="1"/>
          </p:cNvSpPr>
          <p:nvPr/>
        </p:nvSpPr>
        <p:spPr bwMode="auto">
          <a:xfrm>
            <a:off x="1943100" y="2416176"/>
            <a:ext cx="590550" cy="708025"/>
          </a:xfrm>
          <a:prstGeom prst="rect">
            <a:avLst/>
          </a:prstGeom>
          <a:solidFill>
            <a:srgbClr val="C7DAF7"/>
          </a:solidFill>
          <a:ln w="12700">
            <a:noFill/>
            <a:miter lim="800000"/>
            <a:headEnd/>
            <a:tailEnd/>
          </a:ln>
        </p:spPr>
        <p:txBody>
          <a:bodyPr wrap="none" anchor="ctr"/>
          <a:lstStyle/>
          <a:p>
            <a:endParaRPr lang="en-US"/>
          </a:p>
        </p:txBody>
      </p:sp>
      <p:sp>
        <p:nvSpPr>
          <p:cNvPr id="43016" name="Rectangle 7"/>
          <p:cNvSpPr>
            <a:spLocks noChangeArrowheads="1"/>
          </p:cNvSpPr>
          <p:nvPr/>
        </p:nvSpPr>
        <p:spPr bwMode="auto">
          <a:xfrm>
            <a:off x="2003426" y="2501900"/>
            <a:ext cx="511175" cy="850900"/>
          </a:xfrm>
          <a:prstGeom prst="rect">
            <a:avLst/>
          </a:prstGeom>
          <a:solidFill>
            <a:srgbClr val="C7DAF7"/>
          </a:solidFill>
          <a:ln w="12700">
            <a:noFill/>
            <a:miter lim="800000"/>
            <a:headEnd/>
            <a:tailEnd/>
          </a:ln>
        </p:spPr>
        <p:txBody>
          <a:bodyPr lIns="90488" tIns="44450" rIns="90488" bIns="44450">
            <a:spAutoFit/>
          </a:bodyPr>
          <a:lstStyle/>
          <a:p>
            <a:pPr algn="l" eaLnBrk="0" hangingPunct="0"/>
            <a:r>
              <a:rPr lang="en-US" sz="2500" b="1">
                <a:solidFill>
                  <a:schemeClr val="folHlink"/>
                </a:solidFill>
              </a:rPr>
              <a:t>df</a:t>
            </a:r>
          </a:p>
          <a:p>
            <a:pPr algn="l" eaLnBrk="0" hangingPunct="0"/>
            <a:endParaRPr lang="en-US" sz="2500" b="1">
              <a:solidFill>
                <a:schemeClr val="folHlink"/>
              </a:solidFill>
            </a:endParaRPr>
          </a:p>
        </p:txBody>
      </p:sp>
      <p:sp>
        <p:nvSpPr>
          <p:cNvPr id="43017" name="Rectangle 8"/>
          <p:cNvSpPr>
            <a:spLocks noChangeArrowheads="1"/>
          </p:cNvSpPr>
          <p:nvPr/>
        </p:nvSpPr>
        <p:spPr bwMode="auto">
          <a:xfrm>
            <a:off x="2674938" y="2501900"/>
            <a:ext cx="677862" cy="469900"/>
          </a:xfrm>
          <a:prstGeom prst="rect">
            <a:avLst/>
          </a:prstGeom>
          <a:solidFill>
            <a:srgbClr val="FDE0BD"/>
          </a:solidFill>
          <a:ln w="12700">
            <a:noFill/>
            <a:miter lim="800000"/>
            <a:headEnd/>
            <a:tailEnd/>
          </a:ln>
        </p:spPr>
        <p:txBody>
          <a:bodyPr lIns="90488" tIns="44450" rIns="90488" bIns="44450">
            <a:spAutoFit/>
          </a:bodyPr>
          <a:lstStyle/>
          <a:p>
            <a:pPr algn="l" eaLnBrk="0" hangingPunct="0"/>
            <a:r>
              <a:rPr lang="en-US" sz="2500">
                <a:solidFill>
                  <a:srgbClr val="010000"/>
                </a:solidFill>
              </a:rPr>
              <a:t>.10</a:t>
            </a:r>
          </a:p>
        </p:txBody>
      </p:sp>
      <p:sp>
        <p:nvSpPr>
          <p:cNvPr id="43018" name="Rectangle 9"/>
          <p:cNvSpPr>
            <a:spLocks noChangeArrowheads="1"/>
          </p:cNvSpPr>
          <p:nvPr/>
        </p:nvSpPr>
        <p:spPr bwMode="auto">
          <a:xfrm>
            <a:off x="3473450" y="2416176"/>
            <a:ext cx="1022350" cy="708025"/>
          </a:xfrm>
          <a:prstGeom prst="rect">
            <a:avLst/>
          </a:prstGeom>
          <a:solidFill>
            <a:srgbClr val="FDE0BD"/>
          </a:solidFill>
          <a:ln w="12700">
            <a:noFill/>
            <a:miter lim="800000"/>
            <a:headEnd/>
            <a:tailEnd/>
          </a:ln>
        </p:spPr>
        <p:txBody>
          <a:bodyPr wrap="none" anchor="ctr"/>
          <a:lstStyle/>
          <a:p>
            <a:endParaRPr lang="en-US"/>
          </a:p>
        </p:txBody>
      </p:sp>
      <p:sp>
        <p:nvSpPr>
          <p:cNvPr id="43019" name="Rectangle 10"/>
          <p:cNvSpPr>
            <a:spLocks noChangeArrowheads="1"/>
          </p:cNvSpPr>
          <p:nvPr/>
        </p:nvSpPr>
        <p:spPr bwMode="auto">
          <a:xfrm>
            <a:off x="4486276" y="2501900"/>
            <a:ext cx="841375" cy="469900"/>
          </a:xfrm>
          <a:prstGeom prst="rect">
            <a:avLst/>
          </a:prstGeom>
          <a:solidFill>
            <a:srgbClr val="FDE0BD"/>
          </a:solidFill>
          <a:ln w="12700">
            <a:noFill/>
            <a:miter lim="800000"/>
            <a:headEnd/>
            <a:tailEnd/>
          </a:ln>
        </p:spPr>
        <p:txBody>
          <a:bodyPr lIns="90488" tIns="44450" rIns="90488" bIns="44450">
            <a:spAutoFit/>
          </a:bodyPr>
          <a:lstStyle/>
          <a:p>
            <a:pPr algn="l" eaLnBrk="0" hangingPunct="0"/>
            <a:r>
              <a:rPr lang="en-US" sz="2500">
                <a:solidFill>
                  <a:srgbClr val="010000"/>
                </a:solidFill>
              </a:rPr>
              <a:t>.025</a:t>
            </a:r>
          </a:p>
        </p:txBody>
      </p:sp>
      <p:sp>
        <p:nvSpPr>
          <p:cNvPr id="43020" name="Rectangle 12"/>
          <p:cNvSpPr>
            <a:spLocks noChangeArrowheads="1"/>
          </p:cNvSpPr>
          <p:nvPr/>
        </p:nvSpPr>
        <p:spPr bwMode="auto">
          <a:xfrm>
            <a:off x="3571875" y="2508250"/>
            <a:ext cx="673262" cy="536044"/>
          </a:xfrm>
          <a:prstGeom prst="rect">
            <a:avLst/>
          </a:prstGeom>
          <a:solidFill>
            <a:srgbClr val="FDE0BD"/>
          </a:solidFill>
          <a:ln w="12700">
            <a:noFill/>
            <a:miter lim="800000"/>
            <a:headEnd/>
            <a:tailEnd/>
          </a:ln>
        </p:spPr>
        <p:txBody>
          <a:bodyPr wrap="none" lIns="90488" tIns="44450" rIns="90488" bIns="44450">
            <a:spAutoFit/>
          </a:bodyPr>
          <a:lstStyle/>
          <a:p>
            <a:pPr algn="l" eaLnBrk="0" hangingPunct="0"/>
            <a:r>
              <a:rPr lang="en-US" sz="2900" b="1">
                <a:solidFill>
                  <a:srgbClr val="010000"/>
                </a:solidFill>
              </a:rPr>
              <a:t>.05</a:t>
            </a:r>
          </a:p>
        </p:txBody>
      </p:sp>
      <p:sp>
        <p:nvSpPr>
          <p:cNvPr id="43021" name="Rectangle 13"/>
          <p:cNvSpPr>
            <a:spLocks noChangeArrowheads="1"/>
          </p:cNvSpPr>
          <p:nvPr/>
        </p:nvSpPr>
        <p:spPr bwMode="auto">
          <a:xfrm>
            <a:off x="1943100" y="3124200"/>
            <a:ext cx="590550" cy="685800"/>
          </a:xfrm>
          <a:prstGeom prst="rect">
            <a:avLst/>
          </a:prstGeom>
          <a:solidFill>
            <a:srgbClr val="C7DAF7"/>
          </a:solidFill>
          <a:ln w="12700">
            <a:noFill/>
            <a:miter lim="800000"/>
            <a:headEnd/>
            <a:tailEnd/>
          </a:ln>
        </p:spPr>
        <p:txBody>
          <a:bodyPr wrap="none" anchor="ctr"/>
          <a:lstStyle/>
          <a:p>
            <a:endParaRPr lang="en-US"/>
          </a:p>
        </p:txBody>
      </p:sp>
      <p:sp>
        <p:nvSpPr>
          <p:cNvPr id="43022" name="Rectangle 14"/>
          <p:cNvSpPr>
            <a:spLocks noChangeArrowheads="1"/>
          </p:cNvSpPr>
          <p:nvPr/>
        </p:nvSpPr>
        <p:spPr bwMode="auto">
          <a:xfrm>
            <a:off x="2049464" y="3240088"/>
            <a:ext cx="357187"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solidFill>
                  <a:schemeClr val="folHlink"/>
                </a:solidFill>
              </a:rPr>
              <a:t>1</a:t>
            </a:r>
          </a:p>
        </p:txBody>
      </p:sp>
      <p:sp>
        <p:nvSpPr>
          <p:cNvPr id="43023" name="Rectangle 17"/>
          <p:cNvSpPr>
            <a:spLocks noChangeArrowheads="1"/>
          </p:cNvSpPr>
          <p:nvPr/>
        </p:nvSpPr>
        <p:spPr bwMode="auto">
          <a:xfrm>
            <a:off x="4340225" y="3240088"/>
            <a:ext cx="1150938"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12.706</a:t>
            </a:r>
          </a:p>
        </p:txBody>
      </p:sp>
      <p:sp>
        <p:nvSpPr>
          <p:cNvPr id="43024" name="Rectangle 18"/>
          <p:cNvSpPr>
            <a:spLocks noChangeArrowheads="1"/>
          </p:cNvSpPr>
          <p:nvPr/>
        </p:nvSpPr>
        <p:spPr bwMode="auto">
          <a:xfrm>
            <a:off x="1943100" y="3814764"/>
            <a:ext cx="590550" cy="695325"/>
          </a:xfrm>
          <a:prstGeom prst="rect">
            <a:avLst/>
          </a:prstGeom>
          <a:solidFill>
            <a:srgbClr val="C7DAF7"/>
          </a:solidFill>
          <a:ln w="12700">
            <a:noFill/>
            <a:miter lim="800000"/>
            <a:headEnd/>
            <a:tailEnd/>
          </a:ln>
        </p:spPr>
        <p:txBody>
          <a:bodyPr wrap="none" anchor="ctr"/>
          <a:lstStyle/>
          <a:p>
            <a:endParaRPr lang="en-US"/>
          </a:p>
        </p:txBody>
      </p:sp>
      <p:sp>
        <p:nvSpPr>
          <p:cNvPr id="43025" name="Rectangle 19"/>
          <p:cNvSpPr>
            <a:spLocks noChangeArrowheads="1"/>
          </p:cNvSpPr>
          <p:nvPr/>
        </p:nvSpPr>
        <p:spPr bwMode="auto">
          <a:xfrm>
            <a:off x="2036764" y="3906838"/>
            <a:ext cx="379913" cy="536044"/>
          </a:xfrm>
          <a:prstGeom prst="rect">
            <a:avLst/>
          </a:prstGeom>
          <a:noFill/>
          <a:ln w="12700">
            <a:noFill/>
            <a:miter lim="800000"/>
            <a:headEnd/>
            <a:tailEnd/>
          </a:ln>
        </p:spPr>
        <p:txBody>
          <a:bodyPr wrap="none" lIns="90488" tIns="44450" rIns="90488" bIns="44450">
            <a:spAutoFit/>
          </a:bodyPr>
          <a:lstStyle/>
          <a:p>
            <a:pPr algn="l" eaLnBrk="0" hangingPunct="0"/>
            <a:r>
              <a:rPr lang="en-US" sz="2900" b="1">
                <a:solidFill>
                  <a:schemeClr val="folHlink"/>
                </a:solidFill>
              </a:rPr>
              <a:t>2</a:t>
            </a:r>
          </a:p>
        </p:txBody>
      </p:sp>
      <p:sp>
        <p:nvSpPr>
          <p:cNvPr id="43026" name="Rectangle 23"/>
          <p:cNvSpPr>
            <a:spLocks noChangeArrowheads="1"/>
          </p:cNvSpPr>
          <p:nvPr/>
        </p:nvSpPr>
        <p:spPr bwMode="auto">
          <a:xfrm>
            <a:off x="1943100" y="4495800"/>
            <a:ext cx="590550" cy="674688"/>
          </a:xfrm>
          <a:prstGeom prst="rect">
            <a:avLst/>
          </a:prstGeom>
          <a:solidFill>
            <a:srgbClr val="C7DAF7"/>
          </a:solidFill>
          <a:ln w="12700">
            <a:noFill/>
            <a:miter lim="800000"/>
            <a:headEnd/>
            <a:tailEnd/>
          </a:ln>
        </p:spPr>
        <p:txBody>
          <a:bodyPr wrap="none" anchor="ctr"/>
          <a:lstStyle/>
          <a:p>
            <a:endParaRPr lang="en-US"/>
          </a:p>
        </p:txBody>
      </p:sp>
      <p:sp>
        <p:nvSpPr>
          <p:cNvPr id="43027" name="Rectangle 24"/>
          <p:cNvSpPr>
            <a:spLocks noChangeArrowheads="1"/>
          </p:cNvSpPr>
          <p:nvPr/>
        </p:nvSpPr>
        <p:spPr bwMode="auto">
          <a:xfrm>
            <a:off x="2049464" y="4621213"/>
            <a:ext cx="357187"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solidFill>
                  <a:schemeClr val="folHlink"/>
                </a:solidFill>
              </a:rPr>
              <a:t>3</a:t>
            </a:r>
          </a:p>
        </p:txBody>
      </p:sp>
      <p:sp>
        <p:nvSpPr>
          <p:cNvPr id="43028" name="Rectangle 27"/>
          <p:cNvSpPr>
            <a:spLocks noChangeArrowheads="1"/>
          </p:cNvSpPr>
          <p:nvPr/>
        </p:nvSpPr>
        <p:spPr bwMode="auto">
          <a:xfrm>
            <a:off x="4410076" y="4621213"/>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3.182</a:t>
            </a:r>
          </a:p>
        </p:txBody>
      </p:sp>
      <p:sp>
        <p:nvSpPr>
          <p:cNvPr id="43029" name="Line 28"/>
          <p:cNvSpPr>
            <a:spLocks noChangeShapeType="1"/>
          </p:cNvSpPr>
          <p:nvPr/>
        </p:nvSpPr>
        <p:spPr bwMode="auto">
          <a:xfrm flipH="1">
            <a:off x="8153400" y="3962400"/>
            <a:ext cx="0" cy="1752600"/>
          </a:xfrm>
          <a:prstGeom prst="line">
            <a:avLst/>
          </a:prstGeom>
          <a:noFill/>
          <a:ln w="25400" cap="rnd">
            <a:solidFill>
              <a:schemeClr val="tx1"/>
            </a:solidFill>
            <a:prstDash val="sysDot"/>
            <a:round/>
            <a:headEnd/>
            <a:tailEnd/>
          </a:ln>
        </p:spPr>
        <p:txBody>
          <a:bodyPr wrap="none" anchor="ctr"/>
          <a:lstStyle/>
          <a:p>
            <a:endParaRPr lang="en-US"/>
          </a:p>
        </p:txBody>
      </p:sp>
      <p:sp>
        <p:nvSpPr>
          <p:cNvPr id="43030" name="Rectangle 29"/>
          <p:cNvSpPr>
            <a:spLocks noChangeArrowheads="1"/>
          </p:cNvSpPr>
          <p:nvPr/>
        </p:nvSpPr>
        <p:spPr bwMode="auto">
          <a:xfrm>
            <a:off x="8067676" y="4708525"/>
            <a:ext cx="92075" cy="184150"/>
          </a:xfrm>
          <a:prstGeom prst="rect">
            <a:avLst/>
          </a:prstGeom>
          <a:noFill/>
          <a:ln w="12700">
            <a:noFill/>
            <a:miter lim="800000"/>
            <a:headEnd/>
            <a:tailEnd/>
          </a:ln>
        </p:spPr>
        <p:txBody>
          <a:bodyPr wrap="none" anchor="ctr"/>
          <a:lstStyle/>
          <a:p>
            <a:endParaRPr lang="en-US"/>
          </a:p>
        </p:txBody>
      </p:sp>
      <p:sp>
        <p:nvSpPr>
          <p:cNvPr id="43031" name="Freeform 30"/>
          <p:cNvSpPr>
            <a:spLocks/>
          </p:cNvSpPr>
          <p:nvPr/>
        </p:nvSpPr>
        <p:spPr bwMode="auto">
          <a:xfrm>
            <a:off x="9067800" y="5210176"/>
            <a:ext cx="819150" cy="500063"/>
          </a:xfrm>
          <a:custGeom>
            <a:avLst/>
            <a:gdLst>
              <a:gd name="T0" fmla="*/ 6 w 516"/>
              <a:gd name="T1" fmla="*/ 0 h 315"/>
              <a:gd name="T2" fmla="*/ 6 w 516"/>
              <a:gd name="T3" fmla="*/ 24 h 315"/>
              <a:gd name="T4" fmla="*/ 10 w 516"/>
              <a:gd name="T5" fmla="*/ 8 h 315"/>
              <a:gd name="T6" fmla="*/ 40 w 516"/>
              <a:gd name="T7" fmla="*/ 51 h 315"/>
              <a:gd name="T8" fmla="*/ 112 w 516"/>
              <a:gd name="T9" fmla="*/ 123 h 315"/>
              <a:gd name="T10" fmla="*/ 139 w 516"/>
              <a:gd name="T11" fmla="*/ 152 h 315"/>
              <a:gd name="T12" fmla="*/ 182 w 516"/>
              <a:gd name="T13" fmla="*/ 195 h 315"/>
              <a:gd name="T14" fmla="*/ 212 w 516"/>
              <a:gd name="T15" fmla="*/ 209 h 315"/>
              <a:gd name="T16" fmla="*/ 270 w 516"/>
              <a:gd name="T17" fmla="*/ 238 h 315"/>
              <a:gd name="T18" fmla="*/ 327 w 516"/>
              <a:gd name="T19" fmla="*/ 267 h 315"/>
              <a:gd name="T20" fmla="*/ 413 w 516"/>
              <a:gd name="T21" fmla="*/ 295 h 315"/>
              <a:gd name="T22" fmla="*/ 516 w 516"/>
              <a:gd name="T23" fmla="*/ 315 h 315"/>
              <a:gd name="T24" fmla="*/ 12 w 516"/>
              <a:gd name="T25" fmla="*/ 312 h 315"/>
              <a:gd name="T26" fmla="*/ 0 w 516"/>
              <a:gd name="T27" fmla="*/ 12 h 3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16"/>
              <a:gd name="T43" fmla="*/ 0 h 315"/>
              <a:gd name="T44" fmla="*/ 516 w 516"/>
              <a:gd name="T45" fmla="*/ 315 h 3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16" h="315">
                <a:moveTo>
                  <a:pt x="6" y="0"/>
                </a:moveTo>
                <a:lnTo>
                  <a:pt x="6" y="24"/>
                </a:lnTo>
                <a:lnTo>
                  <a:pt x="10" y="8"/>
                </a:lnTo>
                <a:lnTo>
                  <a:pt x="40" y="51"/>
                </a:lnTo>
                <a:lnTo>
                  <a:pt x="112" y="123"/>
                </a:lnTo>
                <a:lnTo>
                  <a:pt x="139" y="152"/>
                </a:lnTo>
                <a:lnTo>
                  <a:pt x="182" y="195"/>
                </a:lnTo>
                <a:lnTo>
                  <a:pt x="212" y="209"/>
                </a:lnTo>
                <a:lnTo>
                  <a:pt x="270" y="238"/>
                </a:lnTo>
                <a:lnTo>
                  <a:pt x="327" y="267"/>
                </a:lnTo>
                <a:lnTo>
                  <a:pt x="413" y="295"/>
                </a:lnTo>
                <a:lnTo>
                  <a:pt x="516" y="315"/>
                </a:lnTo>
                <a:lnTo>
                  <a:pt x="12" y="312"/>
                </a:lnTo>
                <a:lnTo>
                  <a:pt x="0" y="12"/>
                </a:lnTo>
              </a:path>
            </a:pathLst>
          </a:custGeom>
          <a:solidFill>
            <a:schemeClr val="accent1"/>
          </a:solidFill>
          <a:ln w="12700" cap="rnd">
            <a:noFill/>
            <a:round/>
            <a:headEnd/>
            <a:tailEnd/>
          </a:ln>
        </p:spPr>
        <p:txBody>
          <a:bodyPr/>
          <a:lstStyle/>
          <a:p>
            <a:endParaRPr lang="en-US"/>
          </a:p>
        </p:txBody>
      </p:sp>
      <p:sp>
        <p:nvSpPr>
          <p:cNvPr id="43032" name="Freeform 31"/>
          <p:cNvSpPr>
            <a:spLocks/>
          </p:cNvSpPr>
          <p:nvPr/>
        </p:nvSpPr>
        <p:spPr bwMode="auto">
          <a:xfrm>
            <a:off x="8150225" y="3929063"/>
            <a:ext cx="1830388" cy="1763712"/>
          </a:xfrm>
          <a:custGeom>
            <a:avLst/>
            <a:gdLst>
              <a:gd name="T0" fmla="*/ 1152 w 1153"/>
              <a:gd name="T1" fmla="*/ 1110 h 1111"/>
              <a:gd name="T2" fmla="*/ 1031 w 1153"/>
              <a:gd name="T3" fmla="*/ 1096 h 1111"/>
              <a:gd name="T4" fmla="*/ 971 w 1153"/>
              <a:gd name="T5" fmla="*/ 1084 h 1111"/>
              <a:gd name="T6" fmla="*/ 909 w 1153"/>
              <a:gd name="T7" fmla="*/ 1065 h 1111"/>
              <a:gd name="T8" fmla="*/ 849 w 1153"/>
              <a:gd name="T9" fmla="*/ 1041 h 1111"/>
              <a:gd name="T10" fmla="*/ 788 w 1153"/>
              <a:gd name="T11" fmla="*/ 1007 h 1111"/>
              <a:gd name="T12" fmla="*/ 728 w 1153"/>
              <a:gd name="T13" fmla="*/ 961 h 1111"/>
              <a:gd name="T14" fmla="*/ 607 w 1153"/>
              <a:gd name="T15" fmla="*/ 832 h 1111"/>
              <a:gd name="T16" fmla="*/ 485 w 1153"/>
              <a:gd name="T17" fmla="*/ 650 h 1111"/>
              <a:gd name="T18" fmla="*/ 364 w 1153"/>
              <a:gd name="T19" fmla="*/ 434 h 1111"/>
              <a:gd name="T20" fmla="*/ 304 w 1153"/>
              <a:gd name="T21" fmla="*/ 323 h 1111"/>
              <a:gd name="T22" fmla="*/ 243 w 1153"/>
              <a:gd name="T23" fmla="*/ 220 h 1111"/>
              <a:gd name="T24" fmla="*/ 183 w 1153"/>
              <a:gd name="T25" fmla="*/ 130 h 1111"/>
              <a:gd name="T26" fmla="*/ 122 w 1153"/>
              <a:gd name="T27" fmla="*/ 60 h 1111"/>
              <a:gd name="T28" fmla="*/ 62 w 1153"/>
              <a:gd name="T29" fmla="*/ 16 h 1111"/>
              <a:gd name="T30" fmla="*/ 0 w 1153"/>
              <a:gd name="T31" fmla="*/ 0 h 1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3"/>
              <a:gd name="T49" fmla="*/ 0 h 1111"/>
              <a:gd name="T50" fmla="*/ 1153 w 1153"/>
              <a:gd name="T51" fmla="*/ 1111 h 11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3" h="1111">
                <a:moveTo>
                  <a:pt x="1152" y="1110"/>
                </a:moveTo>
                <a:lnTo>
                  <a:pt x="1031" y="1096"/>
                </a:lnTo>
                <a:lnTo>
                  <a:pt x="971" y="1084"/>
                </a:lnTo>
                <a:lnTo>
                  <a:pt x="909" y="1065"/>
                </a:lnTo>
                <a:lnTo>
                  <a:pt x="849" y="1041"/>
                </a:lnTo>
                <a:lnTo>
                  <a:pt x="788" y="1007"/>
                </a:lnTo>
                <a:lnTo>
                  <a:pt x="728" y="961"/>
                </a:lnTo>
                <a:lnTo>
                  <a:pt x="607" y="832"/>
                </a:lnTo>
                <a:lnTo>
                  <a:pt x="485" y="650"/>
                </a:lnTo>
                <a:lnTo>
                  <a:pt x="364" y="434"/>
                </a:lnTo>
                <a:lnTo>
                  <a:pt x="304" y="323"/>
                </a:lnTo>
                <a:lnTo>
                  <a:pt x="243" y="220"/>
                </a:lnTo>
                <a:lnTo>
                  <a:pt x="183" y="130"/>
                </a:lnTo>
                <a:lnTo>
                  <a:pt x="122" y="60"/>
                </a:lnTo>
                <a:lnTo>
                  <a:pt x="62" y="16"/>
                </a:lnTo>
                <a:lnTo>
                  <a:pt x="0" y="0"/>
                </a:lnTo>
              </a:path>
            </a:pathLst>
          </a:custGeom>
          <a:noFill/>
          <a:ln w="50800" cap="rnd">
            <a:solidFill>
              <a:srgbClr val="FF0000"/>
            </a:solidFill>
            <a:round/>
            <a:headEnd/>
            <a:tailEnd/>
          </a:ln>
        </p:spPr>
        <p:txBody>
          <a:bodyPr/>
          <a:lstStyle/>
          <a:p>
            <a:endParaRPr lang="en-US"/>
          </a:p>
        </p:txBody>
      </p:sp>
      <p:sp>
        <p:nvSpPr>
          <p:cNvPr id="43033" name="Freeform 32"/>
          <p:cNvSpPr>
            <a:spLocks/>
          </p:cNvSpPr>
          <p:nvPr/>
        </p:nvSpPr>
        <p:spPr bwMode="auto">
          <a:xfrm>
            <a:off x="6323013" y="3929063"/>
            <a:ext cx="1828800" cy="1763712"/>
          </a:xfrm>
          <a:custGeom>
            <a:avLst/>
            <a:gdLst>
              <a:gd name="T0" fmla="*/ 0 w 1152"/>
              <a:gd name="T1" fmla="*/ 1110 h 1111"/>
              <a:gd name="T2" fmla="*/ 121 w 1152"/>
              <a:gd name="T3" fmla="*/ 1096 h 1111"/>
              <a:gd name="T4" fmla="*/ 182 w 1152"/>
              <a:gd name="T5" fmla="*/ 1084 h 1111"/>
              <a:gd name="T6" fmla="*/ 242 w 1152"/>
              <a:gd name="T7" fmla="*/ 1065 h 1111"/>
              <a:gd name="T8" fmla="*/ 304 w 1152"/>
              <a:gd name="T9" fmla="*/ 1041 h 1111"/>
              <a:gd name="T10" fmla="*/ 363 w 1152"/>
              <a:gd name="T11" fmla="*/ 1007 h 1111"/>
              <a:gd name="T12" fmla="*/ 425 w 1152"/>
              <a:gd name="T13" fmla="*/ 961 h 1111"/>
              <a:gd name="T14" fmla="*/ 546 w 1152"/>
              <a:gd name="T15" fmla="*/ 832 h 1111"/>
              <a:gd name="T16" fmla="*/ 666 w 1152"/>
              <a:gd name="T17" fmla="*/ 650 h 1111"/>
              <a:gd name="T18" fmla="*/ 787 w 1152"/>
              <a:gd name="T19" fmla="*/ 434 h 1111"/>
              <a:gd name="T20" fmla="*/ 849 w 1152"/>
              <a:gd name="T21" fmla="*/ 323 h 1111"/>
              <a:gd name="T22" fmla="*/ 909 w 1152"/>
              <a:gd name="T23" fmla="*/ 220 h 1111"/>
              <a:gd name="T24" fmla="*/ 970 w 1152"/>
              <a:gd name="T25" fmla="*/ 130 h 1111"/>
              <a:gd name="T26" fmla="*/ 1030 w 1152"/>
              <a:gd name="T27" fmla="*/ 60 h 1111"/>
              <a:gd name="T28" fmla="*/ 1091 w 1152"/>
              <a:gd name="T29" fmla="*/ 16 h 1111"/>
              <a:gd name="T30" fmla="*/ 1151 w 1152"/>
              <a:gd name="T31" fmla="*/ 0 h 11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52"/>
              <a:gd name="T49" fmla="*/ 0 h 1111"/>
              <a:gd name="T50" fmla="*/ 1152 w 1152"/>
              <a:gd name="T51" fmla="*/ 1111 h 11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52" h="1111">
                <a:moveTo>
                  <a:pt x="0" y="1110"/>
                </a:moveTo>
                <a:lnTo>
                  <a:pt x="121" y="1096"/>
                </a:lnTo>
                <a:lnTo>
                  <a:pt x="182" y="1084"/>
                </a:lnTo>
                <a:lnTo>
                  <a:pt x="242" y="1065"/>
                </a:lnTo>
                <a:lnTo>
                  <a:pt x="304" y="1041"/>
                </a:lnTo>
                <a:lnTo>
                  <a:pt x="363" y="1007"/>
                </a:lnTo>
                <a:lnTo>
                  <a:pt x="425" y="961"/>
                </a:lnTo>
                <a:lnTo>
                  <a:pt x="546" y="832"/>
                </a:lnTo>
                <a:lnTo>
                  <a:pt x="666" y="650"/>
                </a:lnTo>
                <a:lnTo>
                  <a:pt x="787" y="434"/>
                </a:lnTo>
                <a:lnTo>
                  <a:pt x="849" y="323"/>
                </a:lnTo>
                <a:lnTo>
                  <a:pt x="909" y="220"/>
                </a:lnTo>
                <a:lnTo>
                  <a:pt x="970" y="130"/>
                </a:lnTo>
                <a:lnTo>
                  <a:pt x="1030" y="60"/>
                </a:lnTo>
                <a:lnTo>
                  <a:pt x="1091" y="16"/>
                </a:lnTo>
                <a:lnTo>
                  <a:pt x="1151" y="0"/>
                </a:lnTo>
              </a:path>
            </a:pathLst>
          </a:custGeom>
          <a:noFill/>
          <a:ln w="50800" cap="rnd">
            <a:solidFill>
              <a:srgbClr val="FF0000"/>
            </a:solidFill>
            <a:round/>
            <a:headEnd/>
            <a:tailEnd/>
          </a:ln>
        </p:spPr>
        <p:txBody>
          <a:bodyPr/>
          <a:lstStyle/>
          <a:p>
            <a:endParaRPr lang="en-US"/>
          </a:p>
        </p:txBody>
      </p:sp>
      <p:sp>
        <p:nvSpPr>
          <p:cNvPr id="43034" name="Line 33"/>
          <p:cNvSpPr>
            <a:spLocks noChangeShapeType="1"/>
          </p:cNvSpPr>
          <p:nvPr/>
        </p:nvSpPr>
        <p:spPr bwMode="auto">
          <a:xfrm>
            <a:off x="10012363" y="5703889"/>
            <a:ext cx="0" cy="1587"/>
          </a:xfrm>
          <a:prstGeom prst="line">
            <a:avLst/>
          </a:prstGeom>
          <a:noFill/>
          <a:ln w="25400">
            <a:solidFill>
              <a:srgbClr val="CDCDCD"/>
            </a:solidFill>
            <a:round/>
            <a:headEnd/>
            <a:tailEnd/>
          </a:ln>
        </p:spPr>
        <p:txBody>
          <a:bodyPr wrap="none" anchor="ctr"/>
          <a:lstStyle/>
          <a:p>
            <a:endParaRPr lang="en-US"/>
          </a:p>
        </p:txBody>
      </p:sp>
      <p:sp>
        <p:nvSpPr>
          <p:cNvPr id="43035" name="Line 34"/>
          <p:cNvSpPr>
            <a:spLocks noChangeShapeType="1"/>
          </p:cNvSpPr>
          <p:nvPr/>
        </p:nvSpPr>
        <p:spPr bwMode="auto">
          <a:xfrm>
            <a:off x="9642475" y="5703889"/>
            <a:ext cx="0" cy="1587"/>
          </a:xfrm>
          <a:prstGeom prst="line">
            <a:avLst/>
          </a:prstGeom>
          <a:noFill/>
          <a:ln w="25400">
            <a:solidFill>
              <a:srgbClr val="CDCDCD"/>
            </a:solidFill>
            <a:round/>
            <a:headEnd/>
            <a:tailEnd/>
          </a:ln>
        </p:spPr>
        <p:txBody>
          <a:bodyPr wrap="none" anchor="ctr"/>
          <a:lstStyle/>
          <a:p>
            <a:endParaRPr lang="en-US"/>
          </a:p>
        </p:txBody>
      </p:sp>
      <p:sp>
        <p:nvSpPr>
          <p:cNvPr id="43036" name="Line 35"/>
          <p:cNvSpPr>
            <a:spLocks noChangeShapeType="1"/>
          </p:cNvSpPr>
          <p:nvPr/>
        </p:nvSpPr>
        <p:spPr bwMode="auto">
          <a:xfrm>
            <a:off x="9269413" y="5703889"/>
            <a:ext cx="0" cy="1587"/>
          </a:xfrm>
          <a:prstGeom prst="line">
            <a:avLst/>
          </a:prstGeom>
          <a:noFill/>
          <a:ln w="25400">
            <a:solidFill>
              <a:srgbClr val="CDCDCD"/>
            </a:solidFill>
            <a:round/>
            <a:headEnd/>
            <a:tailEnd/>
          </a:ln>
        </p:spPr>
        <p:txBody>
          <a:bodyPr wrap="none" anchor="ctr"/>
          <a:lstStyle/>
          <a:p>
            <a:endParaRPr lang="en-US"/>
          </a:p>
        </p:txBody>
      </p:sp>
      <p:sp>
        <p:nvSpPr>
          <p:cNvPr id="43037" name="Line 36"/>
          <p:cNvSpPr>
            <a:spLocks noChangeShapeType="1"/>
          </p:cNvSpPr>
          <p:nvPr/>
        </p:nvSpPr>
        <p:spPr bwMode="auto">
          <a:xfrm>
            <a:off x="8896350" y="5703889"/>
            <a:ext cx="0" cy="1587"/>
          </a:xfrm>
          <a:prstGeom prst="line">
            <a:avLst/>
          </a:prstGeom>
          <a:noFill/>
          <a:ln w="25400">
            <a:solidFill>
              <a:srgbClr val="CDCDCD"/>
            </a:solidFill>
            <a:round/>
            <a:headEnd/>
            <a:tailEnd/>
          </a:ln>
        </p:spPr>
        <p:txBody>
          <a:bodyPr wrap="none" anchor="ctr"/>
          <a:lstStyle/>
          <a:p>
            <a:endParaRPr lang="en-US"/>
          </a:p>
        </p:txBody>
      </p:sp>
      <p:sp>
        <p:nvSpPr>
          <p:cNvPr id="43038" name="Line 37"/>
          <p:cNvSpPr>
            <a:spLocks noChangeShapeType="1"/>
          </p:cNvSpPr>
          <p:nvPr/>
        </p:nvSpPr>
        <p:spPr bwMode="auto">
          <a:xfrm>
            <a:off x="8523288" y="5703889"/>
            <a:ext cx="0" cy="1587"/>
          </a:xfrm>
          <a:prstGeom prst="line">
            <a:avLst/>
          </a:prstGeom>
          <a:noFill/>
          <a:ln w="25400">
            <a:solidFill>
              <a:srgbClr val="CDCDCD"/>
            </a:solidFill>
            <a:round/>
            <a:headEnd/>
            <a:tailEnd/>
          </a:ln>
        </p:spPr>
        <p:txBody>
          <a:bodyPr wrap="none" anchor="ctr"/>
          <a:lstStyle/>
          <a:p>
            <a:endParaRPr lang="en-US"/>
          </a:p>
        </p:txBody>
      </p:sp>
      <p:sp>
        <p:nvSpPr>
          <p:cNvPr id="43039" name="Line 38"/>
          <p:cNvSpPr>
            <a:spLocks noChangeShapeType="1"/>
          </p:cNvSpPr>
          <p:nvPr/>
        </p:nvSpPr>
        <p:spPr bwMode="auto">
          <a:xfrm>
            <a:off x="8150225" y="5703889"/>
            <a:ext cx="0" cy="1587"/>
          </a:xfrm>
          <a:prstGeom prst="line">
            <a:avLst/>
          </a:prstGeom>
          <a:noFill/>
          <a:ln w="25400">
            <a:solidFill>
              <a:srgbClr val="CDCDCD"/>
            </a:solidFill>
            <a:round/>
            <a:headEnd/>
            <a:tailEnd/>
          </a:ln>
        </p:spPr>
        <p:txBody>
          <a:bodyPr wrap="none" anchor="ctr"/>
          <a:lstStyle/>
          <a:p>
            <a:endParaRPr lang="en-US"/>
          </a:p>
        </p:txBody>
      </p:sp>
      <p:sp>
        <p:nvSpPr>
          <p:cNvPr id="43040" name="Line 39"/>
          <p:cNvSpPr>
            <a:spLocks noChangeShapeType="1"/>
          </p:cNvSpPr>
          <p:nvPr/>
        </p:nvSpPr>
        <p:spPr bwMode="auto">
          <a:xfrm>
            <a:off x="7777163" y="5703889"/>
            <a:ext cx="0" cy="1587"/>
          </a:xfrm>
          <a:prstGeom prst="line">
            <a:avLst/>
          </a:prstGeom>
          <a:noFill/>
          <a:ln w="25400">
            <a:solidFill>
              <a:srgbClr val="CDCDCD"/>
            </a:solidFill>
            <a:round/>
            <a:headEnd/>
            <a:tailEnd/>
          </a:ln>
        </p:spPr>
        <p:txBody>
          <a:bodyPr wrap="none" anchor="ctr"/>
          <a:lstStyle/>
          <a:p>
            <a:endParaRPr lang="en-US"/>
          </a:p>
        </p:txBody>
      </p:sp>
      <p:sp>
        <p:nvSpPr>
          <p:cNvPr id="43041" name="Line 40"/>
          <p:cNvSpPr>
            <a:spLocks noChangeShapeType="1"/>
          </p:cNvSpPr>
          <p:nvPr/>
        </p:nvSpPr>
        <p:spPr bwMode="auto">
          <a:xfrm>
            <a:off x="7407275" y="5703889"/>
            <a:ext cx="0" cy="1587"/>
          </a:xfrm>
          <a:prstGeom prst="line">
            <a:avLst/>
          </a:prstGeom>
          <a:noFill/>
          <a:ln w="25400">
            <a:solidFill>
              <a:srgbClr val="CDCDCD"/>
            </a:solidFill>
            <a:round/>
            <a:headEnd/>
            <a:tailEnd/>
          </a:ln>
        </p:spPr>
        <p:txBody>
          <a:bodyPr wrap="none" anchor="ctr"/>
          <a:lstStyle/>
          <a:p>
            <a:endParaRPr lang="en-US"/>
          </a:p>
        </p:txBody>
      </p:sp>
      <p:sp>
        <p:nvSpPr>
          <p:cNvPr id="43042" name="Line 41"/>
          <p:cNvSpPr>
            <a:spLocks noChangeShapeType="1"/>
          </p:cNvSpPr>
          <p:nvPr/>
        </p:nvSpPr>
        <p:spPr bwMode="auto">
          <a:xfrm>
            <a:off x="7034213" y="5703889"/>
            <a:ext cx="0" cy="1587"/>
          </a:xfrm>
          <a:prstGeom prst="line">
            <a:avLst/>
          </a:prstGeom>
          <a:noFill/>
          <a:ln w="25400">
            <a:solidFill>
              <a:srgbClr val="CDCDCD"/>
            </a:solidFill>
            <a:round/>
            <a:headEnd/>
            <a:tailEnd/>
          </a:ln>
        </p:spPr>
        <p:txBody>
          <a:bodyPr wrap="none" anchor="ctr"/>
          <a:lstStyle/>
          <a:p>
            <a:endParaRPr lang="en-US"/>
          </a:p>
        </p:txBody>
      </p:sp>
      <p:sp>
        <p:nvSpPr>
          <p:cNvPr id="43043" name="Line 42"/>
          <p:cNvSpPr>
            <a:spLocks noChangeShapeType="1"/>
          </p:cNvSpPr>
          <p:nvPr/>
        </p:nvSpPr>
        <p:spPr bwMode="auto">
          <a:xfrm>
            <a:off x="6661150" y="5703889"/>
            <a:ext cx="0" cy="1587"/>
          </a:xfrm>
          <a:prstGeom prst="line">
            <a:avLst/>
          </a:prstGeom>
          <a:noFill/>
          <a:ln w="25400">
            <a:solidFill>
              <a:srgbClr val="CDCDCD"/>
            </a:solidFill>
            <a:round/>
            <a:headEnd/>
            <a:tailEnd/>
          </a:ln>
        </p:spPr>
        <p:txBody>
          <a:bodyPr wrap="none" anchor="ctr"/>
          <a:lstStyle/>
          <a:p>
            <a:endParaRPr lang="en-US"/>
          </a:p>
        </p:txBody>
      </p:sp>
      <p:sp>
        <p:nvSpPr>
          <p:cNvPr id="43044" name="Rectangle 43"/>
          <p:cNvSpPr>
            <a:spLocks noChangeArrowheads="1"/>
          </p:cNvSpPr>
          <p:nvPr/>
        </p:nvSpPr>
        <p:spPr bwMode="auto">
          <a:xfrm>
            <a:off x="9831389" y="5691188"/>
            <a:ext cx="286939" cy="536044"/>
          </a:xfrm>
          <a:prstGeom prst="rect">
            <a:avLst/>
          </a:prstGeom>
          <a:noFill/>
          <a:ln w="12700">
            <a:noFill/>
            <a:miter lim="800000"/>
            <a:headEnd/>
            <a:tailEnd/>
          </a:ln>
        </p:spPr>
        <p:txBody>
          <a:bodyPr wrap="none" lIns="90488" tIns="44450" rIns="90488" bIns="44450">
            <a:spAutoFit/>
          </a:bodyPr>
          <a:lstStyle/>
          <a:p>
            <a:pPr algn="l" eaLnBrk="0" hangingPunct="0"/>
            <a:r>
              <a:rPr lang="en-US" sz="2900" b="1" i="1">
                <a:solidFill>
                  <a:schemeClr val="folHlink"/>
                </a:solidFill>
              </a:rPr>
              <a:t>t</a:t>
            </a:r>
          </a:p>
        </p:txBody>
      </p:sp>
      <p:sp>
        <p:nvSpPr>
          <p:cNvPr id="43045" name="Rectangle 44"/>
          <p:cNvSpPr>
            <a:spLocks noChangeArrowheads="1"/>
          </p:cNvSpPr>
          <p:nvPr/>
        </p:nvSpPr>
        <p:spPr bwMode="auto">
          <a:xfrm>
            <a:off x="7940676" y="5665788"/>
            <a:ext cx="379913" cy="536044"/>
          </a:xfrm>
          <a:prstGeom prst="rect">
            <a:avLst/>
          </a:prstGeom>
          <a:noFill/>
          <a:ln w="12700">
            <a:noFill/>
            <a:miter lim="800000"/>
            <a:headEnd/>
            <a:tailEnd/>
          </a:ln>
        </p:spPr>
        <p:txBody>
          <a:bodyPr wrap="none" lIns="90488" tIns="44450" rIns="90488" bIns="44450">
            <a:spAutoFit/>
          </a:bodyPr>
          <a:lstStyle/>
          <a:p>
            <a:pPr algn="l" eaLnBrk="0" hangingPunct="0"/>
            <a:r>
              <a:rPr lang="en-US" sz="2900" b="1">
                <a:solidFill>
                  <a:schemeClr val="folHlink"/>
                </a:solidFill>
              </a:rPr>
              <a:t>0</a:t>
            </a:r>
          </a:p>
        </p:txBody>
      </p:sp>
      <p:sp>
        <p:nvSpPr>
          <p:cNvPr id="43046" name="Rectangle 45"/>
          <p:cNvSpPr>
            <a:spLocks noChangeArrowheads="1"/>
          </p:cNvSpPr>
          <p:nvPr/>
        </p:nvSpPr>
        <p:spPr bwMode="auto">
          <a:xfrm>
            <a:off x="8610600" y="5791201"/>
            <a:ext cx="1085850" cy="366767"/>
          </a:xfrm>
          <a:prstGeom prst="rect">
            <a:avLst/>
          </a:prstGeom>
          <a:solidFill>
            <a:srgbClr val="FDE0BD"/>
          </a:solidFill>
          <a:ln w="12700">
            <a:solidFill>
              <a:schemeClr val="tx1"/>
            </a:solidFill>
            <a:miter lim="800000"/>
            <a:headEnd/>
            <a:tailEnd/>
          </a:ln>
        </p:spPr>
        <p:txBody>
          <a:bodyPr lIns="90488" tIns="44450" rIns="90488" bIns="44450">
            <a:spAutoFit/>
          </a:bodyPr>
          <a:lstStyle/>
          <a:p>
            <a:pPr eaLnBrk="0" hangingPunct="0">
              <a:spcBef>
                <a:spcPct val="50000"/>
              </a:spcBef>
            </a:pPr>
            <a:r>
              <a:rPr lang="en-US" b="1">
                <a:solidFill>
                  <a:schemeClr val="hlink"/>
                </a:solidFill>
              </a:rPr>
              <a:t>2.920</a:t>
            </a:r>
          </a:p>
        </p:txBody>
      </p:sp>
      <p:sp>
        <p:nvSpPr>
          <p:cNvPr id="43047" name="Rectangle 46"/>
          <p:cNvSpPr>
            <a:spLocks noChangeArrowheads="1"/>
          </p:cNvSpPr>
          <p:nvPr/>
        </p:nvSpPr>
        <p:spPr bwMode="auto">
          <a:xfrm>
            <a:off x="2895600" y="5410200"/>
            <a:ext cx="2590800" cy="1016000"/>
          </a:xfrm>
          <a:prstGeom prst="rect">
            <a:avLst/>
          </a:prstGeom>
          <a:solidFill>
            <a:srgbClr val="C7DAF7"/>
          </a:solidFill>
          <a:ln w="12700">
            <a:solidFill>
              <a:schemeClr val="tx1"/>
            </a:solidFill>
            <a:miter lim="800000"/>
            <a:headEnd/>
            <a:tailEnd/>
          </a:ln>
        </p:spPr>
        <p:txBody>
          <a:bodyPr lIns="90488" tIns="44450" rIns="90488" bIns="44450">
            <a:spAutoFit/>
          </a:bodyPr>
          <a:lstStyle/>
          <a:p>
            <a:pPr algn="l" eaLnBrk="0" hangingPunct="0">
              <a:spcBef>
                <a:spcPct val="50000"/>
              </a:spcBef>
            </a:pPr>
            <a:r>
              <a:rPr lang="en-US" sz="2000"/>
              <a:t>The body of the table contains t values, not probabilities</a:t>
            </a:r>
          </a:p>
        </p:txBody>
      </p:sp>
      <p:sp>
        <p:nvSpPr>
          <p:cNvPr id="43048" name="Line 47"/>
          <p:cNvSpPr>
            <a:spLocks noChangeShapeType="1"/>
          </p:cNvSpPr>
          <p:nvPr/>
        </p:nvSpPr>
        <p:spPr bwMode="auto">
          <a:xfrm flipH="1">
            <a:off x="3810000" y="5029200"/>
            <a:ext cx="152400" cy="457200"/>
          </a:xfrm>
          <a:prstGeom prst="line">
            <a:avLst/>
          </a:prstGeom>
          <a:noFill/>
          <a:ln w="25400">
            <a:solidFill>
              <a:schemeClr val="folHlink"/>
            </a:solidFill>
            <a:round/>
            <a:headEnd type="triangle" w="med" len="med"/>
            <a:tailEnd/>
          </a:ln>
        </p:spPr>
        <p:txBody>
          <a:bodyPr wrap="none" anchor="ctr"/>
          <a:lstStyle/>
          <a:p>
            <a:endParaRPr lang="en-US"/>
          </a:p>
        </p:txBody>
      </p:sp>
      <p:sp>
        <p:nvSpPr>
          <p:cNvPr id="43049" name="Line 48"/>
          <p:cNvSpPr>
            <a:spLocks noChangeShapeType="1"/>
          </p:cNvSpPr>
          <p:nvPr/>
        </p:nvSpPr>
        <p:spPr bwMode="auto">
          <a:xfrm flipV="1">
            <a:off x="9220200" y="4953001"/>
            <a:ext cx="304800" cy="595313"/>
          </a:xfrm>
          <a:prstGeom prst="line">
            <a:avLst/>
          </a:prstGeom>
          <a:noFill/>
          <a:ln w="25400">
            <a:solidFill>
              <a:schemeClr val="folHlink"/>
            </a:solidFill>
            <a:round/>
            <a:headEnd type="triangle" w="med" len="med"/>
            <a:tailEnd/>
          </a:ln>
        </p:spPr>
        <p:txBody>
          <a:bodyPr wrap="none" anchor="ctr"/>
          <a:lstStyle/>
          <a:p>
            <a:endParaRPr lang="en-US"/>
          </a:p>
        </p:txBody>
      </p:sp>
      <p:sp>
        <p:nvSpPr>
          <p:cNvPr id="43050" name="Line 49"/>
          <p:cNvSpPr>
            <a:spLocks noChangeShapeType="1"/>
          </p:cNvSpPr>
          <p:nvPr/>
        </p:nvSpPr>
        <p:spPr bwMode="auto">
          <a:xfrm>
            <a:off x="3429000" y="2362200"/>
            <a:ext cx="0" cy="2673350"/>
          </a:xfrm>
          <a:prstGeom prst="line">
            <a:avLst/>
          </a:prstGeom>
          <a:noFill/>
          <a:ln w="12700">
            <a:solidFill>
              <a:schemeClr val="bg2"/>
            </a:solidFill>
            <a:round/>
            <a:headEnd/>
            <a:tailEnd/>
          </a:ln>
        </p:spPr>
        <p:txBody>
          <a:bodyPr wrap="none" anchor="ctr"/>
          <a:lstStyle/>
          <a:p>
            <a:endParaRPr lang="en-US"/>
          </a:p>
        </p:txBody>
      </p:sp>
      <p:sp>
        <p:nvSpPr>
          <p:cNvPr id="43051" name="Line 50"/>
          <p:cNvSpPr>
            <a:spLocks noChangeShapeType="1"/>
          </p:cNvSpPr>
          <p:nvPr/>
        </p:nvSpPr>
        <p:spPr bwMode="auto">
          <a:xfrm flipH="1">
            <a:off x="4419600" y="2362200"/>
            <a:ext cx="0" cy="2673350"/>
          </a:xfrm>
          <a:prstGeom prst="line">
            <a:avLst/>
          </a:prstGeom>
          <a:noFill/>
          <a:ln w="12700">
            <a:solidFill>
              <a:schemeClr val="bg2"/>
            </a:solidFill>
            <a:round/>
            <a:headEnd/>
            <a:tailEnd/>
          </a:ln>
        </p:spPr>
        <p:txBody>
          <a:bodyPr wrap="none" anchor="ctr"/>
          <a:lstStyle/>
          <a:p>
            <a:endParaRPr lang="en-US"/>
          </a:p>
        </p:txBody>
      </p:sp>
      <p:sp>
        <p:nvSpPr>
          <p:cNvPr id="43052" name="Line 51"/>
          <p:cNvSpPr>
            <a:spLocks noChangeShapeType="1"/>
          </p:cNvSpPr>
          <p:nvPr/>
        </p:nvSpPr>
        <p:spPr bwMode="auto">
          <a:xfrm>
            <a:off x="3200400" y="5029200"/>
            <a:ext cx="609600" cy="457200"/>
          </a:xfrm>
          <a:prstGeom prst="line">
            <a:avLst/>
          </a:prstGeom>
          <a:noFill/>
          <a:ln w="25400">
            <a:solidFill>
              <a:schemeClr val="folHlink"/>
            </a:solidFill>
            <a:round/>
            <a:headEnd type="triangle" w="med" len="med"/>
            <a:tailEnd/>
          </a:ln>
        </p:spPr>
        <p:txBody>
          <a:bodyPr wrap="none" anchor="ctr"/>
          <a:lstStyle/>
          <a:p>
            <a:endParaRPr lang="en-US"/>
          </a:p>
        </p:txBody>
      </p:sp>
      <p:sp>
        <p:nvSpPr>
          <p:cNvPr id="43053" name="Rectangle 52"/>
          <p:cNvSpPr>
            <a:spLocks noChangeArrowheads="1"/>
          </p:cNvSpPr>
          <p:nvPr/>
        </p:nvSpPr>
        <p:spPr bwMode="auto">
          <a:xfrm>
            <a:off x="7162801" y="2133601"/>
            <a:ext cx="2320925" cy="1624013"/>
          </a:xfrm>
          <a:prstGeom prst="rect">
            <a:avLst/>
          </a:prstGeom>
          <a:solidFill>
            <a:srgbClr val="FDE0BD"/>
          </a:solidFill>
          <a:ln w="12700">
            <a:solidFill>
              <a:schemeClr val="tx1"/>
            </a:solidFill>
            <a:miter lim="800000"/>
            <a:headEnd/>
            <a:tailEnd/>
          </a:ln>
        </p:spPr>
        <p:txBody>
          <a:bodyPr lIns="90488" tIns="44450" rIns="90488" bIns="44450">
            <a:spAutoFit/>
          </a:bodyPr>
          <a:lstStyle/>
          <a:p>
            <a:pPr eaLnBrk="0" hangingPunct="0">
              <a:spcBef>
                <a:spcPct val="50000"/>
              </a:spcBef>
              <a:tabLst>
                <a:tab pos="8229600" algn="r"/>
              </a:tabLst>
            </a:pPr>
            <a:r>
              <a:rPr lang="en-US" sz="2400"/>
              <a:t>Let: n = 3     </a:t>
            </a:r>
            <a:br>
              <a:rPr lang="en-US" sz="2400"/>
            </a:br>
            <a:r>
              <a:rPr lang="en-US" sz="2400"/>
              <a:t>df = </a:t>
            </a:r>
            <a:r>
              <a:rPr lang="en-US" sz="2400" i="1"/>
              <a:t>n</a:t>
            </a:r>
            <a:r>
              <a:rPr lang="en-US" sz="2400"/>
              <a:t> - 1 = 2 </a:t>
            </a:r>
            <a:br>
              <a:rPr lang="en-US" sz="2400"/>
            </a:br>
            <a:r>
              <a:rPr lang="en-US" sz="2400"/>
              <a:t>       </a:t>
            </a:r>
            <a:r>
              <a:rPr lang="en-US" sz="2400" b="1">
                <a:latin typeface="Times New Roman" pitchFamily="-108" charset="0"/>
                <a:sym typeface="Symbol" pitchFamily="-108" charset="2"/>
              </a:rPr>
              <a:t></a:t>
            </a:r>
            <a:r>
              <a:rPr lang="en-US" sz="2400"/>
              <a:t> = .10</a:t>
            </a:r>
            <a:br>
              <a:rPr lang="en-US" sz="2400"/>
            </a:br>
            <a:r>
              <a:rPr lang="en-US" sz="2400"/>
              <a:t>    </a:t>
            </a:r>
            <a:r>
              <a:rPr lang="en-US" b="1">
                <a:sym typeface="Symbol" pitchFamily="-108" charset="2"/>
              </a:rPr>
              <a:t></a:t>
            </a:r>
            <a:r>
              <a:rPr lang="en-US" sz="2400"/>
              <a:t>/2 =.05</a:t>
            </a:r>
          </a:p>
        </p:txBody>
      </p:sp>
      <p:sp>
        <p:nvSpPr>
          <p:cNvPr id="43054" name="Rectangle 53"/>
          <p:cNvSpPr>
            <a:spLocks noChangeArrowheads="1"/>
          </p:cNvSpPr>
          <p:nvPr/>
        </p:nvSpPr>
        <p:spPr bwMode="auto">
          <a:xfrm>
            <a:off x="9067800" y="4495800"/>
            <a:ext cx="1447800" cy="459100"/>
          </a:xfrm>
          <a:prstGeom prst="rect">
            <a:avLst/>
          </a:prstGeom>
          <a:noFill/>
          <a:ln w="12700">
            <a:noFill/>
            <a:miter lim="800000"/>
            <a:headEnd/>
            <a:tailEnd/>
          </a:ln>
        </p:spPr>
        <p:txBody>
          <a:bodyPr lIns="90488" tIns="44450" rIns="90488" bIns="44450">
            <a:spAutoFit/>
          </a:bodyPr>
          <a:lstStyle/>
          <a:p>
            <a:pPr algn="l" eaLnBrk="0" hangingPunct="0">
              <a:spcBef>
                <a:spcPct val="50000"/>
              </a:spcBef>
            </a:pPr>
            <a:r>
              <a:rPr lang="en-US" b="1">
                <a:sym typeface="Symbol" pitchFamily="-108" charset="2"/>
              </a:rPr>
              <a:t></a:t>
            </a:r>
            <a:r>
              <a:rPr lang="en-US" sz="2400"/>
              <a:t>/2 = .05</a:t>
            </a:r>
          </a:p>
        </p:txBody>
      </p:sp>
      <p:sp>
        <p:nvSpPr>
          <p:cNvPr id="43055" name="Line 54"/>
          <p:cNvSpPr>
            <a:spLocks noChangeShapeType="1"/>
          </p:cNvSpPr>
          <p:nvPr/>
        </p:nvSpPr>
        <p:spPr bwMode="auto">
          <a:xfrm>
            <a:off x="1981200" y="4495800"/>
            <a:ext cx="3352800" cy="0"/>
          </a:xfrm>
          <a:prstGeom prst="line">
            <a:avLst/>
          </a:prstGeom>
          <a:noFill/>
          <a:ln w="12700">
            <a:solidFill>
              <a:schemeClr val="tx1"/>
            </a:solidFill>
            <a:miter lim="800000"/>
            <a:headEnd/>
            <a:tailEnd/>
          </a:ln>
        </p:spPr>
        <p:txBody>
          <a:bodyPr wrap="none"/>
          <a:lstStyle/>
          <a:p>
            <a:endParaRPr lang="en-US"/>
          </a:p>
        </p:txBody>
      </p:sp>
      <p:sp>
        <p:nvSpPr>
          <p:cNvPr id="43056" name="Line 55"/>
          <p:cNvSpPr>
            <a:spLocks noChangeShapeType="1"/>
          </p:cNvSpPr>
          <p:nvPr/>
        </p:nvSpPr>
        <p:spPr bwMode="auto">
          <a:xfrm>
            <a:off x="1981200" y="3810000"/>
            <a:ext cx="3352800" cy="0"/>
          </a:xfrm>
          <a:prstGeom prst="line">
            <a:avLst/>
          </a:prstGeom>
          <a:noFill/>
          <a:ln w="12700">
            <a:solidFill>
              <a:schemeClr val="tx1"/>
            </a:solidFill>
            <a:miter lim="800000"/>
            <a:headEnd/>
            <a:tailEnd/>
          </a:ln>
        </p:spPr>
        <p:txBody>
          <a:bodyPr wrap="none"/>
          <a:lstStyle/>
          <a:p>
            <a:endParaRPr lang="en-US"/>
          </a:p>
        </p:txBody>
      </p:sp>
      <p:sp>
        <p:nvSpPr>
          <p:cNvPr id="43057" name="Line 56"/>
          <p:cNvSpPr>
            <a:spLocks noChangeShapeType="1"/>
          </p:cNvSpPr>
          <p:nvPr/>
        </p:nvSpPr>
        <p:spPr bwMode="auto">
          <a:xfrm>
            <a:off x="1981200" y="3124200"/>
            <a:ext cx="3429000" cy="0"/>
          </a:xfrm>
          <a:prstGeom prst="line">
            <a:avLst/>
          </a:prstGeom>
          <a:noFill/>
          <a:ln w="28575">
            <a:solidFill>
              <a:schemeClr val="tx1"/>
            </a:solidFill>
            <a:miter lim="800000"/>
            <a:headEnd/>
            <a:tailEnd/>
          </a:ln>
        </p:spPr>
        <p:txBody>
          <a:bodyPr wrap="none"/>
          <a:lstStyle/>
          <a:p>
            <a:endParaRPr lang="en-US"/>
          </a:p>
        </p:txBody>
      </p:sp>
      <p:sp>
        <p:nvSpPr>
          <p:cNvPr id="43058" name="Line 57"/>
          <p:cNvSpPr>
            <a:spLocks noChangeShapeType="1"/>
          </p:cNvSpPr>
          <p:nvPr/>
        </p:nvSpPr>
        <p:spPr bwMode="auto">
          <a:xfrm>
            <a:off x="6248400" y="5715000"/>
            <a:ext cx="3886200" cy="0"/>
          </a:xfrm>
          <a:prstGeom prst="line">
            <a:avLst/>
          </a:prstGeom>
          <a:noFill/>
          <a:ln w="19050">
            <a:solidFill>
              <a:schemeClr val="tx1"/>
            </a:solidFill>
            <a:round/>
            <a:headEnd/>
            <a:tailEnd/>
          </a:ln>
        </p:spPr>
        <p:txBody>
          <a:bodyPr wrap="none" anchor="ctr"/>
          <a:lstStyle/>
          <a:p>
            <a:endParaRPr lang="en-US"/>
          </a:p>
        </p:txBody>
      </p:sp>
      <p:sp>
        <p:nvSpPr>
          <p:cNvPr id="43059" name="Line 58"/>
          <p:cNvSpPr>
            <a:spLocks noChangeShapeType="1"/>
          </p:cNvSpPr>
          <p:nvPr/>
        </p:nvSpPr>
        <p:spPr bwMode="auto">
          <a:xfrm>
            <a:off x="4413250" y="4270376"/>
            <a:ext cx="4121150" cy="1597025"/>
          </a:xfrm>
          <a:prstGeom prst="line">
            <a:avLst/>
          </a:prstGeom>
          <a:noFill/>
          <a:ln w="19050">
            <a:solidFill>
              <a:schemeClr val="tx1"/>
            </a:solidFill>
            <a:round/>
            <a:headEnd/>
            <a:tailEnd type="triangle" w="med" len="med"/>
          </a:ln>
        </p:spPr>
        <p:txBody>
          <a:bodyPr wrap="none" anchor="ctr"/>
          <a:lstStyle/>
          <a:p>
            <a:endParaRPr lang="en-US"/>
          </a:p>
        </p:txBody>
      </p:sp>
      <p:sp>
        <p:nvSpPr>
          <p:cNvPr id="43060" name="Line 59"/>
          <p:cNvSpPr>
            <a:spLocks noChangeShapeType="1"/>
          </p:cNvSpPr>
          <p:nvPr/>
        </p:nvSpPr>
        <p:spPr bwMode="auto">
          <a:xfrm>
            <a:off x="2514600" y="1828800"/>
            <a:ext cx="0" cy="3352800"/>
          </a:xfrm>
          <a:prstGeom prst="line">
            <a:avLst/>
          </a:prstGeom>
          <a:noFill/>
          <a:ln w="28575">
            <a:solidFill>
              <a:schemeClr val="bg2"/>
            </a:solidFill>
            <a:round/>
            <a:headEnd/>
            <a:tailEnd/>
          </a:ln>
        </p:spPr>
        <p:txBody>
          <a:bodyPr wrap="none" anchor="ctr"/>
          <a:lstStyle/>
          <a:p>
            <a:endParaRPr lang="en-US"/>
          </a:p>
        </p:txBody>
      </p:sp>
      <p:sp>
        <p:nvSpPr>
          <p:cNvPr id="43061" name="Line 60"/>
          <p:cNvSpPr>
            <a:spLocks noChangeShapeType="1"/>
          </p:cNvSpPr>
          <p:nvPr/>
        </p:nvSpPr>
        <p:spPr bwMode="auto">
          <a:xfrm>
            <a:off x="2514600" y="2362200"/>
            <a:ext cx="2895600" cy="0"/>
          </a:xfrm>
          <a:prstGeom prst="line">
            <a:avLst/>
          </a:prstGeom>
          <a:noFill/>
          <a:ln w="9525">
            <a:solidFill>
              <a:schemeClr val="tx1"/>
            </a:solidFill>
            <a:miter lim="800000"/>
            <a:headEnd/>
            <a:tailEnd/>
          </a:ln>
        </p:spPr>
        <p:txBody>
          <a:bodyPr wrap="none"/>
          <a:lstStyle/>
          <a:p>
            <a:endParaRPr lang="en-US"/>
          </a:p>
        </p:txBody>
      </p:sp>
      <p:sp>
        <p:nvSpPr>
          <p:cNvPr id="43062" name="Line 61"/>
          <p:cNvSpPr>
            <a:spLocks noChangeShapeType="1"/>
          </p:cNvSpPr>
          <p:nvPr/>
        </p:nvSpPr>
        <p:spPr bwMode="auto">
          <a:xfrm>
            <a:off x="9067800" y="5715000"/>
            <a:ext cx="0" cy="76200"/>
          </a:xfrm>
          <a:prstGeom prst="line">
            <a:avLst/>
          </a:prstGeom>
          <a:noFill/>
          <a:ln w="9525">
            <a:solidFill>
              <a:schemeClr val="tx1"/>
            </a:solidFill>
            <a:miter lim="800000"/>
            <a:headEnd/>
            <a:tailEnd/>
          </a:ln>
        </p:spPr>
        <p:txBody>
          <a:bodyPr wrap="none"/>
          <a:lstStyle/>
          <a:p>
            <a:endParaRPr lang="en-US"/>
          </a:p>
        </p:txBody>
      </p:sp>
      <p:sp>
        <p:nvSpPr>
          <p:cNvPr id="43063" name="Rectangle 62"/>
          <p:cNvSpPr>
            <a:spLocks noChangeArrowheads="1"/>
          </p:cNvSpPr>
          <p:nvPr/>
        </p:nvSpPr>
        <p:spPr bwMode="auto">
          <a:xfrm>
            <a:off x="2474914" y="3246438"/>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3.078</a:t>
            </a:r>
          </a:p>
        </p:txBody>
      </p:sp>
      <p:sp>
        <p:nvSpPr>
          <p:cNvPr id="43064" name="Rectangle 63"/>
          <p:cNvSpPr>
            <a:spLocks noChangeArrowheads="1"/>
          </p:cNvSpPr>
          <p:nvPr/>
        </p:nvSpPr>
        <p:spPr bwMode="auto">
          <a:xfrm>
            <a:off x="2474914" y="3906838"/>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1.886</a:t>
            </a:r>
          </a:p>
        </p:txBody>
      </p:sp>
      <p:sp>
        <p:nvSpPr>
          <p:cNvPr id="43065" name="Rectangle 64"/>
          <p:cNvSpPr>
            <a:spLocks noChangeArrowheads="1"/>
          </p:cNvSpPr>
          <p:nvPr/>
        </p:nvSpPr>
        <p:spPr bwMode="auto">
          <a:xfrm>
            <a:off x="2474914" y="4627563"/>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1.638</a:t>
            </a:r>
          </a:p>
        </p:txBody>
      </p:sp>
      <p:sp>
        <p:nvSpPr>
          <p:cNvPr id="43066" name="Rectangle 65"/>
          <p:cNvSpPr>
            <a:spLocks noChangeArrowheads="1"/>
          </p:cNvSpPr>
          <p:nvPr/>
        </p:nvSpPr>
        <p:spPr bwMode="auto">
          <a:xfrm>
            <a:off x="3425826" y="3246438"/>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6.314</a:t>
            </a:r>
          </a:p>
        </p:txBody>
      </p:sp>
      <p:sp>
        <p:nvSpPr>
          <p:cNvPr id="43067" name="Rectangle 66"/>
          <p:cNvSpPr>
            <a:spLocks noChangeArrowheads="1"/>
          </p:cNvSpPr>
          <p:nvPr/>
        </p:nvSpPr>
        <p:spPr bwMode="auto">
          <a:xfrm>
            <a:off x="3425826" y="3916363"/>
            <a:ext cx="974725" cy="469900"/>
          </a:xfrm>
          <a:prstGeom prst="rect">
            <a:avLst/>
          </a:prstGeom>
          <a:solidFill>
            <a:srgbClr val="FDE0BD"/>
          </a:solidFill>
          <a:ln w="12700">
            <a:noFill/>
            <a:miter lim="800000"/>
            <a:headEnd/>
            <a:tailEnd/>
          </a:ln>
        </p:spPr>
        <p:txBody>
          <a:bodyPr wrap="none" lIns="90488" tIns="44450" rIns="90488" bIns="44450">
            <a:spAutoFit/>
          </a:bodyPr>
          <a:lstStyle/>
          <a:p>
            <a:pPr algn="l" eaLnBrk="0" hangingPunct="0"/>
            <a:r>
              <a:rPr lang="en-US" sz="2500" b="1">
                <a:solidFill>
                  <a:schemeClr val="hlink"/>
                </a:solidFill>
              </a:rPr>
              <a:t>2.920</a:t>
            </a:r>
          </a:p>
        </p:txBody>
      </p:sp>
      <p:sp>
        <p:nvSpPr>
          <p:cNvPr id="43068" name="Rectangle 67"/>
          <p:cNvSpPr>
            <a:spLocks noChangeArrowheads="1"/>
          </p:cNvSpPr>
          <p:nvPr/>
        </p:nvSpPr>
        <p:spPr bwMode="auto">
          <a:xfrm>
            <a:off x="3425826" y="4627563"/>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2.353</a:t>
            </a:r>
          </a:p>
        </p:txBody>
      </p:sp>
      <p:sp>
        <p:nvSpPr>
          <p:cNvPr id="43069" name="Rectangle 68"/>
          <p:cNvSpPr>
            <a:spLocks noChangeArrowheads="1"/>
          </p:cNvSpPr>
          <p:nvPr/>
        </p:nvSpPr>
        <p:spPr bwMode="auto">
          <a:xfrm>
            <a:off x="4413251" y="3910013"/>
            <a:ext cx="974725" cy="469900"/>
          </a:xfrm>
          <a:prstGeom prst="rect">
            <a:avLst/>
          </a:prstGeom>
          <a:noFill/>
          <a:ln w="12700">
            <a:noFill/>
            <a:miter lim="800000"/>
            <a:headEnd/>
            <a:tailEnd/>
          </a:ln>
        </p:spPr>
        <p:txBody>
          <a:bodyPr wrap="none" lIns="90488" tIns="44450" rIns="90488" bIns="44450">
            <a:spAutoFit/>
          </a:bodyPr>
          <a:lstStyle/>
          <a:p>
            <a:pPr algn="l" eaLnBrk="0" hangingPunct="0"/>
            <a:r>
              <a:rPr lang="en-US" sz="2500"/>
              <a:t>4.303</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438400" y="2286000"/>
            <a:ext cx="7467600" cy="3352800"/>
          </a:xfrm>
          <a:prstGeom prst="rect">
            <a:avLst/>
          </a:prstGeom>
          <a:solidFill>
            <a:srgbClr val="FDE0BD"/>
          </a:solidFill>
          <a:ln w="19050">
            <a:solidFill>
              <a:schemeClr val="tx1"/>
            </a:solidFill>
            <a:miter lim="800000"/>
            <a:headEnd/>
            <a:tailEnd/>
          </a:ln>
        </p:spPr>
        <p:txBody>
          <a:bodyPr wrap="none" anchor="ctr"/>
          <a:lstStyle/>
          <a:p>
            <a:endParaRPr lang="en-US"/>
          </a:p>
        </p:txBody>
      </p:sp>
      <p:sp>
        <p:nvSpPr>
          <p:cNvPr id="44035" name="Rectangle 3"/>
          <p:cNvSpPr>
            <a:spLocks noGrp="1" noChangeArrowheads="1"/>
          </p:cNvSpPr>
          <p:nvPr>
            <p:ph type="title"/>
          </p:nvPr>
        </p:nvSpPr>
        <p:spPr>
          <a:xfrm>
            <a:off x="3421064" y="457200"/>
            <a:ext cx="6034087" cy="762000"/>
          </a:xfrm>
        </p:spPr>
        <p:txBody>
          <a:bodyPr/>
          <a:lstStyle/>
          <a:p>
            <a:r>
              <a:rPr lang="en-US"/>
              <a:t>t distribution values</a:t>
            </a:r>
          </a:p>
        </p:txBody>
      </p:sp>
      <p:sp>
        <p:nvSpPr>
          <p:cNvPr id="44037" name="Rectangle 5"/>
          <p:cNvSpPr>
            <a:spLocks noChangeArrowheads="1"/>
          </p:cNvSpPr>
          <p:nvPr/>
        </p:nvSpPr>
        <p:spPr bwMode="auto">
          <a:xfrm>
            <a:off x="2438400" y="2286000"/>
            <a:ext cx="7467600" cy="3198440"/>
          </a:xfrm>
          <a:prstGeom prst="rect">
            <a:avLst/>
          </a:prstGeom>
          <a:noFill/>
          <a:ln w="9525">
            <a:noFill/>
            <a:miter lim="800000"/>
            <a:headEnd/>
            <a:tailEnd/>
          </a:ln>
        </p:spPr>
        <p:txBody>
          <a:bodyPr>
            <a:spAutoFit/>
          </a:bodyPr>
          <a:lstStyle/>
          <a:p>
            <a:pPr algn="l" eaLnBrk="0" hangingPunct="0">
              <a:spcBef>
                <a:spcPct val="50000"/>
              </a:spcBef>
            </a:pPr>
            <a:r>
              <a:rPr lang="en-US" sz="2400" b="1" dirty="0"/>
              <a:t>Confidence       t                 </a:t>
            </a:r>
            <a:r>
              <a:rPr lang="en-US" sz="2400" b="1" dirty="0" err="1"/>
              <a:t>t</a:t>
            </a:r>
            <a:r>
              <a:rPr lang="en-US" sz="2400" b="1" dirty="0"/>
              <a:t>                </a:t>
            </a:r>
            <a:r>
              <a:rPr lang="en-US" sz="2400" b="1" dirty="0" err="1"/>
              <a:t>t</a:t>
            </a:r>
            <a:r>
              <a:rPr lang="en-US" sz="2400" b="1" dirty="0"/>
              <a:t>              Z</a:t>
            </a:r>
          </a:p>
          <a:p>
            <a:pPr algn="l" eaLnBrk="0" hangingPunct="0">
              <a:lnSpc>
                <a:spcPct val="40000"/>
              </a:lnSpc>
              <a:spcBef>
                <a:spcPct val="50000"/>
              </a:spcBef>
            </a:pPr>
            <a:r>
              <a:rPr lang="en-US" sz="2400" b="1" dirty="0"/>
              <a:t> </a:t>
            </a:r>
            <a:r>
              <a:rPr lang="en-US" sz="2400" b="1" u="sng" dirty="0"/>
              <a:t> Level       </a:t>
            </a:r>
            <a:r>
              <a:rPr lang="en-US" sz="2400" b="1" dirty="0"/>
              <a:t>   </a:t>
            </a:r>
            <a:r>
              <a:rPr lang="en-US" sz="2400" b="1" u="sng" dirty="0"/>
              <a:t>(10 </a:t>
            </a:r>
            <a:r>
              <a:rPr lang="en-US" sz="2400" b="1" u="sng" dirty="0" err="1"/>
              <a:t>d.f</a:t>
            </a:r>
            <a:r>
              <a:rPr lang="en-US" sz="2400" b="1" u="sng" dirty="0"/>
              <a:t>.)</a:t>
            </a:r>
            <a:r>
              <a:rPr lang="en-US" sz="2400" b="1" dirty="0"/>
              <a:t>     </a:t>
            </a:r>
            <a:r>
              <a:rPr lang="en-US" sz="2400" b="1" u="sng" dirty="0"/>
              <a:t>(20 </a:t>
            </a:r>
            <a:r>
              <a:rPr lang="en-US" sz="2400" b="1" u="sng" dirty="0" err="1"/>
              <a:t>d.f</a:t>
            </a:r>
            <a:r>
              <a:rPr lang="en-US" sz="2400" b="1" u="sng" dirty="0"/>
              <a:t>.)</a:t>
            </a:r>
            <a:r>
              <a:rPr lang="en-US" sz="2400" b="1" dirty="0"/>
              <a:t>     </a:t>
            </a:r>
            <a:r>
              <a:rPr lang="en-US" sz="2400" b="1" u="sng" dirty="0"/>
              <a:t>(30 </a:t>
            </a:r>
            <a:r>
              <a:rPr lang="en-US" sz="2400" b="1" u="sng" dirty="0" err="1"/>
              <a:t>d.f</a:t>
            </a:r>
            <a:r>
              <a:rPr lang="en-US" sz="2400" b="1" u="sng" dirty="0"/>
              <a:t>.)  </a:t>
            </a:r>
            <a:r>
              <a:rPr lang="en-US" sz="2400" b="1" dirty="0"/>
              <a:t>   ____</a:t>
            </a:r>
          </a:p>
          <a:p>
            <a:pPr algn="l" eaLnBrk="0" hangingPunct="0">
              <a:lnSpc>
                <a:spcPct val="0"/>
              </a:lnSpc>
              <a:spcBef>
                <a:spcPct val="50000"/>
              </a:spcBef>
            </a:pPr>
            <a:endParaRPr lang="en-US" sz="2400" dirty="0"/>
          </a:p>
          <a:p>
            <a:pPr algn="l" eaLnBrk="0" hangingPunct="0">
              <a:spcBef>
                <a:spcPct val="50000"/>
              </a:spcBef>
            </a:pPr>
            <a:r>
              <a:rPr lang="en-US" sz="2400" dirty="0"/>
              <a:t>   .80    	1.372          1.325         1.310      1.282</a:t>
            </a:r>
          </a:p>
          <a:p>
            <a:pPr algn="l" eaLnBrk="0" hangingPunct="0">
              <a:spcBef>
                <a:spcPct val="50000"/>
              </a:spcBef>
            </a:pPr>
            <a:r>
              <a:rPr lang="en-US" sz="2400" dirty="0"/>
              <a:t>   .90              1.812          1.725         1.697      1.645</a:t>
            </a:r>
          </a:p>
          <a:p>
            <a:pPr algn="l" eaLnBrk="0" hangingPunct="0">
              <a:spcBef>
                <a:spcPct val="50000"/>
              </a:spcBef>
            </a:pPr>
            <a:r>
              <a:rPr lang="en-US" sz="2400" dirty="0"/>
              <a:t>   .95              2.228          2.086         2.042      1.960</a:t>
            </a:r>
          </a:p>
          <a:p>
            <a:pPr algn="l" eaLnBrk="0" hangingPunct="0">
              <a:spcBef>
                <a:spcPct val="50000"/>
              </a:spcBef>
            </a:pPr>
            <a:r>
              <a:rPr lang="en-US" sz="2400" dirty="0"/>
              <a:t>   .99              3.169          2.845         2.750      2.576</a:t>
            </a:r>
          </a:p>
        </p:txBody>
      </p:sp>
      <p:sp>
        <p:nvSpPr>
          <p:cNvPr id="44038" name="Line 6"/>
          <p:cNvSpPr>
            <a:spLocks noChangeShapeType="1"/>
          </p:cNvSpPr>
          <p:nvPr/>
        </p:nvSpPr>
        <p:spPr bwMode="auto">
          <a:xfrm>
            <a:off x="2743200" y="3886200"/>
            <a:ext cx="6934200" cy="0"/>
          </a:xfrm>
          <a:prstGeom prst="line">
            <a:avLst/>
          </a:prstGeom>
          <a:noFill/>
          <a:ln w="9525">
            <a:solidFill>
              <a:schemeClr val="tx1"/>
            </a:solidFill>
            <a:round/>
            <a:headEnd/>
            <a:tailEnd/>
          </a:ln>
        </p:spPr>
        <p:txBody>
          <a:bodyPr/>
          <a:lstStyle/>
          <a:p>
            <a:endParaRPr lang="en-US"/>
          </a:p>
        </p:txBody>
      </p:sp>
      <p:sp>
        <p:nvSpPr>
          <p:cNvPr id="44039" name="Line 7"/>
          <p:cNvSpPr>
            <a:spLocks noChangeShapeType="1"/>
          </p:cNvSpPr>
          <p:nvPr/>
        </p:nvSpPr>
        <p:spPr bwMode="auto">
          <a:xfrm>
            <a:off x="2743200" y="4419600"/>
            <a:ext cx="6934200" cy="0"/>
          </a:xfrm>
          <a:prstGeom prst="line">
            <a:avLst/>
          </a:prstGeom>
          <a:noFill/>
          <a:ln w="9525">
            <a:solidFill>
              <a:schemeClr val="tx1"/>
            </a:solidFill>
            <a:round/>
            <a:headEnd/>
            <a:tailEnd/>
          </a:ln>
        </p:spPr>
        <p:txBody>
          <a:bodyPr/>
          <a:lstStyle/>
          <a:p>
            <a:endParaRPr lang="en-US"/>
          </a:p>
        </p:txBody>
      </p:sp>
      <p:sp>
        <p:nvSpPr>
          <p:cNvPr id="44040" name="Line 8"/>
          <p:cNvSpPr>
            <a:spLocks noChangeShapeType="1"/>
          </p:cNvSpPr>
          <p:nvPr/>
        </p:nvSpPr>
        <p:spPr bwMode="auto">
          <a:xfrm>
            <a:off x="2743200" y="4953000"/>
            <a:ext cx="6934200" cy="0"/>
          </a:xfrm>
          <a:prstGeom prst="line">
            <a:avLst/>
          </a:prstGeom>
          <a:noFill/>
          <a:ln w="9525">
            <a:solidFill>
              <a:schemeClr val="tx1"/>
            </a:solidFill>
            <a:round/>
            <a:headEnd/>
            <a:tailEnd/>
          </a:ln>
        </p:spPr>
        <p:txBody>
          <a:bodyPr/>
          <a:lstStyle/>
          <a:p>
            <a:endParaRPr lang="en-US"/>
          </a:p>
        </p:txBody>
      </p:sp>
      <p:sp>
        <p:nvSpPr>
          <p:cNvPr id="44041" name="Rectangle 9"/>
          <p:cNvSpPr>
            <a:spLocks noChangeArrowheads="1"/>
          </p:cNvSpPr>
          <p:nvPr/>
        </p:nvSpPr>
        <p:spPr bwMode="auto">
          <a:xfrm>
            <a:off x="3886200" y="5867401"/>
            <a:ext cx="4419600" cy="390363"/>
          </a:xfrm>
          <a:prstGeom prst="rect">
            <a:avLst/>
          </a:prstGeom>
          <a:noFill/>
          <a:ln w="12700">
            <a:noFill/>
            <a:miter lim="800000"/>
            <a:headEnd/>
            <a:tailEnd/>
          </a:ln>
        </p:spPr>
        <p:txBody>
          <a:bodyPr lIns="90488" tIns="44450" rIns="90488" bIns="44450">
            <a:spAutoFit/>
          </a:bodyPr>
          <a:lstStyle/>
          <a:p>
            <a:pPr algn="l" eaLnBrk="0" hangingPunct="0">
              <a:lnSpc>
                <a:spcPct val="80000"/>
              </a:lnSpc>
              <a:spcBef>
                <a:spcPct val="50000"/>
              </a:spcBef>
            </a:pPr>
            <a:r>
              <a:rPr lang="en-US" sz="2400">
                <a:solidFill>
                  <a:schemeClr val="folHlink"/>
                </a:solidFill>
              </a:rPr>
              <a:t>Note:  t       Z  as  n  increases</a:t>
            </a:r>
          </a:p>
        </p:txBody>
      </p:sp>
      <p:sp>
        <p:nvSpPr>
          <p:cNvPr id="44042" name="Line 10"/>
          <p:cNvSpPr>
            <a:spLocks noChangeShapeType="1"/>
          </p:cNvSpPr>
          <p:nvPr/>
        </p:nvSpPr>
        <p:spPr bwMode="auto">
          <a:xfrm>
            <a:off x="4953000" y="6019800"/>
            <a:ext cx="381000" cy="0"/>
          </a:xfrm>
          <a:prstGeom prst="line">
            <a:avLst/>
          </a:prstGeom>
          <a:noFill/>
          <a:ln w="28575">
            <a:solidFill>
              <a:schemeClr val="folHlink"/>
            </a:solidFill>
            <a:round/>
            <a:headEnd/>
            <a:tailEnd type="triangle" w="med" len="med"/>
          </a:ln>
        </p:spPr>
        <p:txBody>
          <a:bodyPr wrap="none" anchor="ctr"/>
          <a:lstStyle/>
          <a:p>
            <a:endParaRPr 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ChangeArrowheads="1"/>
          </p:cNvSpPr>
          <p:nvPr/>
        </p:nvSpPr>
        <p:spPr bwMode="auto">
          <a:xfrm>
            <a:off x="2590800" y="1600200"/>
            <a:ext cx="7315200" cy="914400"/>
          </a:xfrm>
          <a:prstGeom prst="rect">
            <a:avLst/>
          </a:prstGeom>
          <a:solidFill>
            <a:srgbClr val="C7DAF7"/>
          </a:solidFill>
          <a:ln w="19050">
            <a:solidFill>
              <a:schemeClr val="tx1"/>
            </a:solidFill>
            <a:miter lim="800000"/>
            <a:headEnd/>
            <a:tailEnd/>
          </a:ln>
        </p:spPr>
        <p:txBody>
          <a:bodyPr wrap="none" anchor="ctr"/>
          <a:lstStyle/>
          <a:p>
            <a:endParaRPr lang="en-US"/>
          </a:p>
        </p:txBody>
      </p:sp>
      <p:sp>
        <p:nvSpPr>
          <p:cNvPr id="45061" name="Rectangle 3"/>
          <p:cNvSpPr>
            <a:spLocks noChangeArrowheads="1"/>
          </p:cNvSpPr>
          <p:nvPr/>
        </p:nvSpPr>
        <p:spPr bwMode="auto">
          <a:xfrm>
            <a:off x="4449764" y="5916614"/>
            <a:ext cx="3475037" cy="511175"/>
          </a:xfrm>
          <a:prstGeom prst="rect">
            <a:avLst/>
          </a:prstGeom>
          <a:solidFill>
            <a:srgbClr val="FDE0BD"/>
          </a:solidFill>
          <a:ln w="19050">
            <a:solidFill>
              <a:schemeClr val="tx1"/>
            </a:solidFill>
            <a:miter lim="800000"/>
            <a:headEnd/>
            <a:tailEnd/>
          </a:ln>
        </p:spPr>
        <p:txBody>
          <a:bodyPr wrap="none" anchor="ctr"/>
          <a:lstStyle/>
          <a:p>
            <a:endParaRPr lang="en-US"/>
          </a:p>
        </p:txBody>
      </p:sp>
      <p:sp>
        <p:nvSpPr>
          <p:cNvPr id="45062" name="Rectangle 4"/>
          <p:cNvSpPr>
            <a:spLocks noGrp="1" noChangeArrowheads="1"/>
          </p:cNvSpPr>
          <p:nvPr>
            <p:ph type="title"/>
          </p:nvPr>
        </p:nvSpPr>
        <p:spPr/>
        <p:txBody>
          <a:bodyPr/>
          <a:lstStyle/>
          <a:p>
            <a:pPr eaLnBrk="1" hangingPunct="1"/>
            <a:r>
              <a:rPr lang="en-US"/>
              <a:t>Example</a:t>
            </a:r>
          </a:p>
        </p:txBody>
      </p:sp>
      <p:sp>
        <p:nvSpPr>
          <p:cNvPr id="45063" name="Rectangle 5"/>
          <p:cNvSpPr>
            <a:spLocks noGrp="1" noChangeArrowheads="1"/>
          </p:cNvSpPr>
          <p:nvPr>
            <p:ph type="body" idx="1"/>
          </p:nvPr>
        </p:nvSpPr>
        <p:spPr>
          <a:xfrm>
            <a:off x="2362200" y="1600200"/>
            <a:ext cx="8077200" cy="2667000"/>
          </a:xfrm>
          <a:noFill/>
        </p:spPr>
        <p:txBody>
          <a:bodyPr/>
          <a:lstStyle/>
          <a:p>
            <a:pPr eaLnBrk="1" hangingPunct="1">
              <a:lnSpc>
                <a:spcPct val="110000"/>
              </a:lnSpc>
              <a:buFont typeface="Wingdings" pitchFamily="-108" charset="2"/>
              <a:buNone/>
            </a:pPr>
            <a:r>
              <a:rPr lang="en-US" sz="2700"/>
              <a:t>   </a:t>
            </a:r>
            <a:r>
              <a:rPr lang="en-US"/>
              <a:t>A random sample of n = 25 has x = 50 and </a:t>
            </a:r>
          </a:p>
          <a:p>
            <a:pPr eaLnBrk="1" hangingPunct="1">
              <a:lnSpc>
                <a:spcPct val="60000"/>
              </a:lnSpc>
              <a:buFont typeface="Wingdings" pitchFamily="-108" charset="2"/>
              <a:buNone/>
            </a:pPr>
            <a:r>
              <a:rPr lang="en-US"/>
              <a:t>	s = 8.  Form a 95% confidence interval for </a:t>
            </a:r>
            <a:r>
              <a:rPr lang="el-GR"/>
              <a:t>μ</a:t>
            </a:r>
            <a:endParaRPr lang="en-US"/>
          </a:p>
          <a:p>
            <a:pPr eaLnBrk="1" hangingPunct="1">
              <a:lnSpc>
                <a:spcPct val="60000"/>
              </a:lnSpc>
            </a:pPr>
            <a:endParaRPr lang="en-US"/>
          </a:p>
          <a:p>
            <a:pPr lvl="1" eaLnBrk="1" hangingPunct="1">
              <a:lnSpc>
                <a:spcPct val="110000"/>
              </a:lnSpc>
            </a:pPr>
            <a:r>
              <a:rPr lang="en-US"/>
              <a:t>d.f. = n – 1 = 24,  so</a:t>
            </a:r>
          </a:p>
          <a:p>
            <a:pPr lvl="1" eaLnBrk="1" hangingPunct="1">
              <a:buFont typeface="Wingdings" pitchFamily="-108" charset="2"/>
              <a:buNone/>
            </a:pPr>
            <a:endParaRPr lang="en-US" sz="1200"/>
          </a:p>
          <a:p>
            <a:pPr lvl="1" eaLnBrk="1" hangingPunct="1">
              <a:buFont typeface="Wingdings" pitchFamily="-108" charset="2"/>
              <a:buNone/>
            </a:pPr>
            <a:r>
              <a:rPr lang="en-US"/>
              <a:t>The confidence interval is</a:t>
            </a:r>
            <a:r>
              <a:rPr lang="en-US" sz="2300"/>
              <a:t> </a:t>
            </a:r>
            <a:endParaRPr lang="el-GR" sz="2300"/>
          </a:p>
        </p:txBody>
      </p:sp>
      <p:graphicFrame>
        <p:nvGraphicFramePr>
          <p:cNvPr id="45058" name="Object 2"/>
          <p:cNvGraphicFramePr>
            <a:graphicFrameLocks noChangeAspect="1"/>
          </p:cNvGraphicFramePr>
          <p:nvPr/>
        </p:nvGraphicFramePr>
        <p:xfrm>
          <a:off x="5949950" y="2770188"/>
          <a:ext cx="3606800" cy="531812"/>
        </p:xfrm>
        <a:graphic>
          <a:graphicData uri="http://schemas.openxmlformats.org/presentationml/2006/ole">
            <mc:AlternateContent xmlns:mc="http://schemas.openxmlformats.org/markup-compatibility/2006">
              <mc:Choice xmlns:v="urn:schemas-microsoft-com:vml" Requires="v">
                <p:oleObj name="Equation" r:id="rId3" imgW="1549080" imgH="228600" progId="Equation.3">
                  <p:embed/>
                </p:oleObj>
              </mc:Choice>
              <mc:Fallback>
                <p:oleObj name="Equation" r:id="rId3" imgW="15490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950" y="2770188"/>
                        <a:ext cx="36068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Object 3"/>
          <p:cNvGraphicFramePr>
            <a:graphicFrameLocks noChangeAspect="1"/>
          </p:cNvGraphicFramePr>
          <p:nvPr/>
        </p:nvGraphicFramePr>
        <p:xfrm>
          <a:off x="2987675" y="4102100"/>
          <a:ext cx="6400800" cy="2325688"/>
        </p:xfrm>
        <a:graphic>
          <a:graphicData uri="http://schemas.openxmlformats.org/presentationml/2006/ole">
            <mc:AlternateContent xmlns:mc="http://schemas.openxmlformats.org/markup-compatibility/2006">
              <mc:Choice xmlns:v="urn:schemas-microsoft-com:vml" Requires="v">
                <p:oleObj name="Equation" r:id="rId5" imgW="2971800" imgH="1079280" progId="Equation.3">
                  <p:embed/>
                </p:oleObj>
              </mc:Choice>
              <mc:Fallback>
                <p:oleObj name="Equation" r:id="rId5" imgW="2971800" imgH="10792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102100"/>
                        <a:ext cx="6400800" cy="2325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4" name="Line 10"/>
          <p:cNvSpPr>
            <a:spLocks noChangeShapeType="1"/>
          </p:cNvSpPr>
          <p:nvPr/>
        </p:nvSpPr>
        <p:spPr bwMode="auto">
          <a:xfrm>
            <a:off x="7555616" y="1746250"/>
            <a:ext cx="146050" cy="0"/>
          </a:xfrm>
          <a:prstGeom prst="line">
            <a:avLst/>
          </a:prstGeom>
          <a:noFill/>
          <a:ln w="15875">
            <a:solidFill>
              <a:schemeClr val="tx1"/>
            </a:solidFill>
            <a:miter lim="800000"/>
            <a:headEnd/>
            <a:tailEnd/>
          </a:ln>
        </p:spPr>
        <p:txBody>
          <a:bodyPr wrap="none"/>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overview</a:t>
            </a:r>
          </a:p>
        </p:txBody>
      </p:sp>
      <p:sp>
        <p:nvSpPr>
          <p:cNvPr id="3" name="Content Placeholder 2"/>
          <p:cNvSpPr>
            <a:spLocks noGrp="1"/>
          </p:cNvSpPr>
          <p:nvPr>
            <p:ph sz="quarter" idx="1"/>
          </p:nvPr>
        </p:nvSpPr>
        <p:spPr/>
        <p:txBody>
          <a:bodyPr>
            <a:normAutofit lnSpcReduction="10000"/>
          </a:bodyPr>
          <a:lstStyle/>
          <a:p>
            <a:r>
              <a:rPr lang="en-US" dirty="0"/>
              <a:t>My main goal is to develop your skills and abilities to conduct empirical research using linear models in hopes of producing accurate inferences. </a:t>
            </a:r>
          </a:p>
          <a:p>
            <a:r>
              <a:rPr lang="en-US" dirty="0"/>
              <a:t>The main focus will be on your ability to appropriately develop and interpret statistical models based on a strong conceptual understanding of modeling assumptions and limitations. </a:t>
            </a:r>
          </a:p>
          <a:p>
            <a:r>
              <a:rPr lang="en-US" dirty="0"/>
              <a:t>Topics to be covered in this course include standard OLS regression, regression with qualitative predictors, model specification, data issues, limited dependent variable models, panel data methods, and data visualization.  </a:t>
            </a:r>
          </a:p>
          <a:p>
            <a:endParaRPr lang="en-US" dirty="0"/>
          </a:p>
        </p:txBody>
      </p:sp>
    </p:spTree>
    <p:extLst>
      <p:ext uri="{BB962C8B-B14F-4D97-AF65-F5344CB8AC3E}">
        <p14:creationId xmlns:p14="http://schemas.microsoft.com/office/powerpoint/2010/main" val="1962025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y=f(x_1,x_2,x_3,x_4,x_5,x_6,x_7)\]&#10;\end{document}&#10;"/>
  <p:tag name="FILENAME" val="TP_tmp"/>
  <p:tag name="FORMAT" val="pngmono"/>
  <p:tag name="RES" val="1200"/>
  <p:tag name="BLEND" val="0"/>
  <p:tag name="TRANSPARENT" val="0"/>
  <p:tag name="TBUG" val="0"/>
  <p:tag name="ALLOWFS" val="0"/>
  <p:tag name="ORIGWIDTH" val="130"/>
  <p:tag name="PICTUREFILESIZE" val="561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crime = \beta_0 + \beta_1 wage_m + \beta_2 othinc + \beta_3 freqarr \]&#10;\end{document}&#10;"/>
  <p:tag name="FILENAME" val="TP_tmp"/>
  <p:tag name="FORMAT" val="pngmono"/>
  <p:tag name="RES" val="1200"/>
  <p:tag name="BLEND" val="0"/>
  <p:tag name="TRANSPARENT" val="0"/>
  <p:tag name="TBUG" val="0"/>
  <p:tag name="ALLOWFS" val="0"/>
  <p:tag name="ORIGWIDTH" val="458"/>
  <p:tag name="PICTUREFILESIZE" val="23361"/>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 \beta_4 freqconv + \beta_5 avgsen + \beta_6 age + u\]&#10;\end{document}&#10;"/>
  <p:tag name="FILENAME" val="TP_tmp"/>
  <p:tag name="FORMAT" val="pngmono"/>
  <p:tag name="RES" val="1200"/>
  <p:tag name="BLEND" val="0"/>
  <p:tag name="TRANSPARENT" val="0"/>
  <p:tag name="TBUG" val="0"/>
  <p:tag name="ALLOWFS" val="0"/>
  <p:tag name="ORIGWIDTH" val="367"/>
  <p:tag name="PICTUREFILESIZE" val="18924"/>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5683</TotalTime>
  <Words>5053</Words>
  <Application>Microsoft Office PowerPoint</Application>
  <PresentationFormat>Widescreen</PresentationFormat>
  <Paragraphs>598</Paragraphs>
  <Slides>85</Slides>
  <Notes>80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4" baseType="lpstr">
      <vt:lpstr>Arial</vt:lpstr>
      <vt:lpstr>Calibri</vt:lpstr>
      <vt:lpstr>Symbol</vt:lpstr>
      <vt:lpstr>Times New Roman</vt:lpstr>
      <vt:lpstr>Tw Cen MT</vt:lpstr>
      <vt:lpstr>Wingdings</vt:lpstr>
      <vt:lpstr>Wingdings 2</vt:lpstr>
      <vt:lpstr>Median</vt:lpstr>
      <vt:lpstr>Equation</vt:lpstr>
      <vt:lpstr>PowerPoint Presentation</vt:lpstr>
      <vt:lpstr>Why are we here?</vt:lpstr>
      <vt:lpstr>Answer policy relevant questions</vt:lpstr>
      <vt:lpstr>Causality</vt:lpstr>
      <vt:lpstr>PowerPoint Presentation</vt:lpstr>
      <vt:lpstr>Two major challenges to causality</vt:lpstr>
      <vt:lpstr>An example of randomness</vt:lpstr>
      <vt:lpstr>An example of endogeneity</vt:lpstr>
      <vt:lpstr>Course overview</vt:lpstr>
      <vt:lpstr>Regression</vt:lpstr>
      <vt:lpstr>What is econometrics</vt:lpstr>
      <vt:lpstr>Probability and Statistics</vt:lpstr>
      <vt:lpstr>Here is an example</vt:lpstr>
      <vt:lpstr>What are statistical models?</vt:lpstr>
      <vt:lpstr>Specifying statistical models</vt:lpstr>
      <vt:lpstr>Model example</vt:lpstr>
      <vt:lpstr>PowerPoint Presentation</vt:lpstr>
      <vt:lpstr>Models vs Estimation Procedures  (Hayashi 2000)</vt:lpstr>
      <vt:lpstr>Class Content and Overview</vt:lpstr>
      <vt:lpstr>Texts</vt:lpstr>
      <vt:lpstr>Weekly readings and class structure</vt:lpstr>
      <vt:lpstr>Homework</vt:lpstr>
      <vt:lpstr>Data Analysis Paper</vt:lpstr>
      <vt:lpstr>Data analysis paper cont…</vt:lpstr>
      <vt:lpstr>Grading</vt:lpstr>
      <vt:lpstr>Q&amp;A and Communication Through Slack</vt:lpstr>
      <vt:lpstr>Why  We will be using R </vt:lpstr>
      <vt:lpstr>R Studio</vt:lpstr>
      <vt:lpstr>Using Scripts</vt:lpstr>
      <vt:lpstr>Optional Labs?</vt:lpstr>
      <vt:lpstr>PowerPoint Presentation</vt:lpstr>
      <vt:lpstr>Intro to R and review of basic concepts</vt:lpstr>
      <vt:lpstr>The R programming language</vt:lpstr>
      <vt:lpstr>Modes of objects in R</vt:lpstr>
      <vt:lpstr>Main object ‘classes’ in R</vt:lpstr>
      <vt:lpstr>PowerPoint Presentation</vt:lpstr>
      <vt:lpstr>Tidyverse</vt:lpstr>
      <vt:lpstr>PowerPoint Presentation</vt:lpstr>
      <vt:lpstr>PowerPoint Presentation</vt:lpstr>
      <vt:lpstr>In-class practice</vt:lpstr>
      <vt:lpstr> Review of Statistical Concepts </vt:lpstr>
      <vt:lpstr>Sample characteristics</vt:lpstr>
      <vt:lpstr>PowerPoint Presentation</vt:lpstr>
      <vt:lpstr>Sample mean</vt:lpstr>
      <vt:lpstr>Sum of Squared Errors and Variance</vt:lpstr>
      <vt:lpstr>Standard Deviation</vt:lpstr>
      <vt:lpstr>Standard Deviation versus Standard Error</vt:lpstr>
      <vt:lpstr>Standard Error</vt:lpstr>
      <vt:lpstr>Probability distributions</vt:lpstr>
      <vt:lpstr>Probability distributions</vt:lpstr>
      <vt:lpstr>Let’s produce a probability distribution</vt:lpstr>
      <vt:lpstr>Let’s produce a probability distribution</vt:lpstr>
      <vt:lpstr>PowerPoint Presentation</vt:lpstr>
      <vt:lpstr>Normal Distribution</vt:lpstr>
      <vt:lpstr>Z-Scores</vt:lpstr>
      <vt:lpstr>Example of z-score</vt:lpstr>
      <vt:lpstr>PowerPoint Presentation</vt:lpstr>
      <vt:lpstr>Central Limit Theorem</vt:lpstr>
      <vt:lpstr>Demonstrating the CLT</vt:lpstr>
      <vt:lpstr>From 1 variable to 2</vt:lpstr>
      <vt:lpstr>Covariance and Correlation</vt:lpstr>
      <vt:lpstr>Covariance</vt:lpstr>
      <vt:lpstr>Covariance Cont…</vt:lpstr>
      <vt:lpstr>Example of Covariance</vt:lpstr>
      <vt:lpstr>Standardizing the Covariance</vt:lpstr>
      <vt:lpstr> Pearson Correlation Coefficient</vt:lpstr>
      <vt:lpstr>Correlation as a measure of effect size</vt:lpstr>
      <vt:lpstr>Type I and Type II Errors</vt:lpstr>
      <vt:lpstr>PowerPoint Presentation</vt:lpstr>
      <vt:lpstr>Confidence Intervals</vt:lpstr>
      <vt:lpstr>Estimation</vt:lpstr>
      <vt:lpstr>Confidence Level, (1-)</vt:lpstr>
      <vt:lpstr>PowerPoint Presentation</vt:lpstr>
      <vt:lpstr>General Formula</vt:lpstr>
      <vt:lpstr>Finding the Reliability Factor, z/2</vt:lpstr>
      <vt:lpstr>Common Levels of Confidence</vt:lpstr>
      <vt:lpstr>Example</vt:lpstr>
      <vt:lpstr>PowerPoint Presentation</vt:lpstr>
      <vt:lpstr>Interpretation</vt:lpstr>
      <vt:lpstr>Confidence Interval for μ (σ2 Unknown) </vt:lpstr>
      <vt:lpstr>Student’s t Distribution</vt:lpstr>
      <vt:lpstr>Student’s t Distribution</vt:lpstr>
      <vt:lpstr>Student’s t Table</vt:lpstr>
      <vt:lpstr>t distribution values</vt:lpstr>
      <vt:lpstr>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Advanced Statistical Methods</dc:title>
  <dc:creator>MDS</dc:creator>
  <cp:lastModifiedBy>Michael Siciliano</cp:lastModifiedBy>
  <cp:revision>229</cp:revision>
  <cp:lastPrinted>2014-01-14T19:52:49Z</cp:lastPrinted>
  <dcterms:created xsi:type="dcterms:W3CDTF">2013-07-24T18:24:49Z</dcterms:created>
  <dcterms:modified xsi:type="dcterms:W3CDTF">2021-01-11T16:25:04Z</dcterms:modified>
</cp:coreProperties>
</file>